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2" r:id="rId5"/>
    <p:sldId id="270" r:id="rId6"/>
    <p:sldId id="263" r:id="rId7"/>
    <p:sldId id="261" r:id="rId8"/>
    <p:sldId id="260" r:id="rId9"/>
    <p:sldId id="264" r:id="rId10"/>
    <p:sldId id="266" r:id="rId11"/>
    <p:sldId id="272" r:id="rId12"/>
    <p:sldId id="275" r:id="rId13"/>
    <p:sldId id="276" r:id="rId14"/>
    <p:sldId id="269" r:id="rId15"/>
    <p:sldId id="265" r:id="rId16"/>
    <p:sldId id="268" r:id="rId17"/>
    <p:sldId id="271" r:id="rId18"/>
    <p:sldId id="273" r:id="rId19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15" autoAdjust="0"/>
    <p:restoredTop sz="94660"/>
  </p:normalViewPr>
  <p:slideViewPr>
    <p:cSldViewPr>
      <p:cViewPr>
        <p:scale>
          <a:sx n="70" d="100"/>
          <a:sy n="70" d="100"/>
        </p:scale>
        <p:origin x="-151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vrundet rektangel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Avrundet rektangel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tel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20" name="Undertittel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b-NO" smtClean="0"/>
              <a:t>Klikk for å redigere undertittelstil i malen</a:t>
            </a:r>
            <a:endParaRPr kumimoji="0" lang="en-US"/>
          </a:p>
        </p:txBody>
      </p:sp>
      <p:sp>
        <p:nvSpPr>
          <p:cNvPr id="19" name="Plassholder for dato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5FF6A7-6B52-45A3-9046-7540D12F17E3}" type="datetimeFigureOut">
              <a:rPr lang="nb-NO" smtClean="0"/>
              <a:pPr/>
              <a:t>06.02.2010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6EF6C0-11FD-4613-8518-192F743EA4D0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5FF6A7-6B52-45A3-9046-7540D12F17E3}" type="datetimeFigureOut">
              <a:rPr lang="nb-NO" smtClean="0"/>
              <a:pPr/>
              <a:t>06.02.2010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6EF6C0-11FD-4613-8518-192F743EA4D0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5FF6A7-6B52-45A3-9046-7540D12F17E3}" type="datetimeFigureOut">
              <a:rPr lang="nb-NO" smtClean="0"/>
              <a:pPr/>
              <a:t>06.02.2010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6EF6C0-11FD-4613-8518-192F743EA4D0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5FF6A7-6B52-45A3-9046-7540D12F17E3}" type="datetimeFigureOut">
              <a:rPr lang="nb-NO" smtClean="0"/>
              <a:pPr/>
              <a:t>06.02.2010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6EF6C0-11FD-4613-8518-192F743EA4D0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vrundet rektangel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vrundet rektangel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5FF6A7-6B52-45A3-9046-7540D12F17E3}" type="datetimeFigureOut">
              <a:rPr lang="nb-NO" smtClean="0"/>
              <a:pPr/>
              <a:t>06.02.2010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6EF6C0-11FD-4613-8518-192F743EA4D0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5FF6A7-6B52-45A3-9046-7540D12F17E3}" type="datetimeFigureOut">
              <a:rPr lang="nb-NO" smtClean="0"/>
              <a:pPr/>
              <a:t>06.02.2010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6EF6C0-11FD-4613-8518-192F743EA4D0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5FF6A7-6B52-45A3-9046-7540D12F17E3}" type="datetimeFigureOut">
              <a:rPr lang="nb-NO" smtClean="0"/>
              <a:pPr/>
              <a:t>06.02.2010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6EF6C0-11FD-4613-8518-192F743EA4D0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5FF6A7-6B52-45A3-9046-7540D12F17E3}" type="datetimeFigureOut">
              <a:rPr lang="nb-NO" smtClean="0"/>
              <a:pPr/>
              <a:t>06.02.2010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6EF6C0-11FD-4613-8518-192F743EA4D0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vrundet rektangel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5FF6A7-6B52-45A3-9046-7540D12F17E3}" type="datetimeFigureOut">
              <a:rPr lang="nb-NO" smtClean="0"/>
              <a:pPr/>
              <a:t>06.02.2010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6EF6C0-11FD-4613-8518-192F743EA4D0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5FF6A7-6B52-45A3-9046-7540D12F17E3}" type="datetimeFigureOut">
              <a:rPr lang="nb-NO" smtClean="0"/>
              <a:pPr/>
              <a:t>06.02.2010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6EF6C0-11FD-4613-8518-192F743EA4D0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vrundet rektangel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vrund ett hjørne i rektangel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5FF6A7-6B52-45A3-9046-7540D12F17E3}" type="datetimeFigureOut">
              <a:rPr lang="nb-NO" smtClean="0"/>
              <a:pPr/>
              <a:t>06.02.2010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6EF6C0-11FD-4613-8518-192F743EA4D0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nb-NO" smtClean="0"/>
              <a:t>Klikk ikonet for å legge til et bilde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vrundet rektangel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Avrundet rektangel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Plassholder for tittel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  <a:p>
            <a:pPr lvl="1" eaLnBrk="1" latinLnBrk="0" hangingPunct="1"/>
            <a:r>
              <a:rPr kumimoji="0" lang="nb-NO" smtClean="0"/>
              <a:t>Andre nivå</a:t>
            </a:r>
          </a:p>
          <a:p>
            <a:pPr lvl="2" eaLnBrk="1" latinLnBrk="0" hangingPunct="1"/>
            <a:r>
              <a:rPr kumimoji="0" lang="nb-NO" smtClean="0"/>
              <a:t>Tredje nivå</a:t>
            </a:r>
          </a:p>
          <a:p>
            <a:pPr lvl="3" eaLnBrk="1" latinLnBrk="0" hangingPunct="1"/>
            <a:r>
              <a:rPr kumimoji="0" lang="nb-NO" smtClean="0"/>
              <a:t>Fjerde nivå</a:t>
            </a:r>
          </a:p>
          <a:p>
            <a:pPr lvl="4" eaLnBrk="1" latinLnBrk="0" hangingPunct="1"/>
            <a:r>
              <a:rPr kumimoji="0" lang="nb-NO" smtClean="0"/>
              <a:t>Femte nivå</a:t>
            </a:r>
            <a:endParaRPr kumimoji="0" lang="en-US"/>
          </a:p>
        </p:txBody>
      </p:sp>
      <p:sp>
        <p:nvSpPr>
          <p:cNvPr id="25" name="Plassholder for dato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35FF6A7-6B52-45A3-9046-7540D12F17E3}" type="datetimeFigureOut">
              <a:rPr lang="nb-NO" smtClean="0"/>
              <a:pPr/>
              <a:t>06.02.2010</a:t>
            </a:fld>
            <a:endParaRPr lang="nb-NO"/>
          </a:p>
        </p:txBody>
      </p:sp>
      <p:sp>
        <p:nvSpPr>
          <p:cNvPr id="18" name="Plassholder for bunntekst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86EF6C0-11FD-4613-8518-192F743EA4D0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4.jpeg"/><Relationship Id="rId7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13" Type="http://schemas.openxmlformats.org/officeDocument/2006/relationships/image" Target="../media/image28.png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12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Roland\Videos\SG_0001.wmv" TargetMode="External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5" Type="http://schemas.openxmlformats.org/officeDocument/2006/relationships/image" Target="../media/image4.jpeg"/><Relationship Id="rId10" Type="http://schemas.openxmlformats.org/officeDocument/2006/relationships/image" Target="../media/image25.jpeg"/><Relationship Id="rId4" Type="http://schemas.openxmlformats.org/officeDocument/2006/relationships/image" Target="../media/image3.jpeg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image" Target="../media/image4.jpeg"/><Relationship Id="rId7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11" Type="http://schemas.openxmlformats.org/officeDocument/2006/relationships/image" Target="../media/image34.png"/><Relationship Id="rId5" Type="http://schemas.openxmlformats.org/officeDocument/2006/relationships/image" Target="../media/image27.png"/><Relationship Id="rId10" Type="http://schemas.openxmlformats.org/officeDocument/2006/relationships/image" Target="../media/image33.png"/><Relationship Id="rId4" Type="http://schemas.openxmlformats.org/officeDocument/2006/relationships/image" Target="../media/image26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" name="Bilde 3"/>
          <p:cNvPicPr/>
          <p:nvPr/>
        </p:nvPicPr>
        <p:blipFill>
          <a:blip r:embed="rId2" cstate="print"/>
          <a:srcRect l="25305" t="22320" r="27296" b="13619"/>
          <a:stretch>
            <a:fillRect/>
          </a:stretch>
        </p:blipFill>
        <p:spPr bwMode="auto">
          <a:xfrm>
            <a:off x="642910" y="500042"/>
            <a:ext cx="7929618" cy="5929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6000792" cy="928670"/>
          </a:xfrm>
        </p:spPr>
        <p:txBody>
          <a:bodyPr>
            <a:normAutofit/>
          </a:bodyPr>
          <a:lstStyle/>
          <a:p>
            <a:pPr algn="l"/>
            <a:r>
              <a:rPr lang="nb-NO" dirty="0" smtClean="0">
                <a:solidFill>
                  <a:srgbClr val="FF0000"/>
                </a:solidFill>
                <a:latin typeface="Old English Text MT" pitchFamily="66" charset="0"/>
              </a:rPr>
              <a:t>Sette farge på tribunene</a:t>
            </a:r>
            <a:endParaRPr lang="nb-NO" dirty="0">
              <a:solidFill>
                <a:srgbClr val="FF0000"/>
              </a:solidFill>
              <a:latin typeface="Old English Text MT" pitchFamily="66" charset="0"/>
            </a:endParaRPr>
          </a:p>
        </p:txBody>
      </p:sp>
      <p:pic>
        <p:nvPicPr>
          <p:cNvPr id="10" name="Bilde 9" descr="SG ny-logo-farger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571480"/>
            <a:ext cx="991043" cy="71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Bilde 10" descr="AL 09"/>
          <p:cNvPicPr/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7048" t="22295" r="53304" b="18361"/>
          <a:stretch>
            <a:fillRect/>
          </a:stretch>
        </p:blipFill>
        <p:spPr bwMode="auto">
          <a:xfrm>
            <a:off x="7929586" y="571480"/>
            <a:ext cx="78581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Undertittel 2"/>
          <p:cNvSpPr>
            <a:spLocks noGrp="1"/>
          </p:cNvSpPr>
          <p:nvPr>
            <p:ph type="subTitle" idx="1"/>
          </p:nvPr>
        </p:nvSpPr>
        <p:spPr>
          <a:xfrm>
            <a:off x="428596" y="1285860"/>
            <a:ext cx="8286808" cy="2500330"/>
          </a:xfrm>
        </p:spPr>
        <p:txBody>
          <a:bodyPr>
            <a:normAutofit fontScale="70000" lnSpcReduction="20000"/>
          </a:bodyPr>
          <a:lstStyle/>
          <a:p>
            <a:pPr marL="550926" lvl="0" indent="-514350" algn="l"/>
            <a:r>
              <a:rPr lang="nb-NO" sz="3400" dirty="0" smtClean="0">
                <a:solidFill>
                  <a:srgbClr val="FF0000"/>
                </a:solidFill>
              </a:rPr>
              <a:t>Flagg</a:t>
            </a:r>
          </a:p>
          <a:p>
            <a:pPr marL="550926" indent="-514350" algn="l"/>
            <a:endParaRPr lang="nb-NO" sz="3400" dirty="0" smtClean="0">
              <a:solidFill>
                <a:srgbClr val="FF0000"/>
              </a:solidFill>
            </a:endParaRPr>
          </a:p>
          <a:p>
            <a:pPr marL="550926" lvl="0" indent="-514350" algn="l"/>
            <a:r>
              <a:rPr lang="nb-NO" sz="3400" dirty="0" smtClean="0">
                <a:solidFill>
                  <a:srgbClr val="FF0000"/>
                </a:solidFill>
              </a:rPr>
              <a:t>Bannere</a:t>
            </a:r>
          </a:p>
          <a:p>
            <a:pPr marL="550926" indent="-514350" algn="l"/>
            <a:endParaRPr lang="nb-NO" sz="3400" dirty="0" smtClean="0">
              <a:solidFill>
                <a:srgbClr val="FF0000"/>
              </a:solidFill>
            </a:endParaRPr>
          </a:p>
          <a:p>
            <a:pPr marL="550926" lvl="0" indent="-514350" algn="l"/>
            <a:r>
              <a:rPr lang="nb-NO" sz="3400" dirty="0" smtClean="0">
                <a:solidFill>
                  <a:srgbClr val="FF0000"/>
                </a:solidFill>
              </a:rPr>
              <a:t>Tifo </a:t>
            </a:r>
          </a:p>
          <a:p>
            <a:pPr marL="550926" lvl="0" indent="-514350" algn="l"/>
            <a:endParaRPr lang="nb-NO" sz="3400" dirty="0" smtClean="0">
              <a:solidFill>
                <a:srgbClr val="FF0000"/>
              </a:solidFill>
            </a:endParaRPr>
          </a:p>
          <a:p>
            <a:pPr marL="550926" lvl="0" indent="-514350" algn="l"/>
            <a:r>
              <a:rPr lang="nb-NO" sz="3400" dirty="0" smtClean="0">
                <a:solidFill>
                  <a:srgbClr val="FF0000"/>
                </a:solidFill>
              </a:rPr>
              <a:t>En god start er å ta med seg skjerfet sitt…</a:t>
            </a:r>
          </a:p>
          <a:p>
            <a:pPr marL="550926" lvl="0" indent="-514350" algn="l"/>
            <a:r>
              <a:rPr lang="nb-NO" sz="3400" dirty="0" smtClean="0">
                <a:solidFill>
                  <a:srgbClr val="FF0000"/>
                </a:solidFill>
              </a:rPr>
              <a:t> </a:t>
            </a:r>
            <a:endParaRPr lang="nb-NO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 flipH="1">
            <a:off x="785786" y="4929198"/>
            <a:ext cx="6572299" cy="1571636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63500">
            <a:noFill/>
            <a:miter lim="800000"/>
            <a:headEnd/>
            <a:tailEnd/>
          </a:ln>
          <a:effectLst>
            <a:outerShdw dist="381000" dir="10800000" algn="ctr" rotWithShape="0">
              <a:srgbClr val="FF0000">
                <a:alpha val="50000"/>
              </a:srgbClr>
            </a:outerShdw>
          </a:effectLst>
        </p:spPr>
        <p:txBody>
          <a:bodyPr vert="horz" wrap="square" lIns="457200" tIns="228600" rIns="22860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b-NO" b="1" dirty="0" smtClean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  <a:ea typeface="Arial" pitchFamily="34" charset="0"/>
                <a:cs typeface="Arial" pitchFamily="34" charset="0"/>
              </a:rPr>
              <a:t>Ideer og muligheter er det nok av.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b-NO" b="1" dirty="0" smtClean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  <a:ea typeface="Arial" pitchFamily="34" charset="0"/>
                <a:cs typeface="Arial" pitchFamily="34" charset="0"/>
              </a:rPr>
              <a:t>Noen som kan tenke seg å legge ned en time eller ni for å gjøre noe med det?</a:t>
            </a:r>
            <a:endParaRPr kumimoji="0" lang="nb-NO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Bilde 7" descr="C:\Users\Roland\Pictures\Pictures\Strømmen\Lsk 09-2b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285860"/>
            <a:ext cx="214314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de 8" descr="C:\Users\Roland\Pictures\Pictures\Strømmen\sif-lskplakat3-211x300.jpg"/>
          <p:cNvPicPr/>
          <p:nvPr/>
        </p:nvPicPr>
        <p:blipFill>
          <a:blip r:embed="rId5" cstate="print"/>
          <a:srcRect t="17844" r="-150" b="27881"/>
          <a:stretch>
            <a:fillRect/>
          </a:stretch>
        </p:blipFill>
        <p:spPr bwMode="auto">
          <a:xfrm>
            <a:off x="2357422" y="1285860"/>
            <a:ext cx="221457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Bilde 11" descr="C:\Users\Roland\Pictures\Pictures\Strømmen publikum\Opp7 0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3643314"/>
            <a:ext cx="2071702" cy="2802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Bilde 12" descr="C:\Users\Roland\Pictures\Pictures\Strømmen publikum\Cup09d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40" y="4857760"/>
            <a:ext cx="2131617" cy="161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Bilde 13" descr="C:\Users\Roland\Pictures\Pictures\Strømmen publikum\Nesten....JPG"/>
          <p:cNvPicPr/>
          <p:nvPr/>
        </p:nvPicPr>
        <p:blipFill>
          <a:blip r:embed="rId8" cstate="print"/>
          <a:srcRect t="23273" r="2989" b="46084"/>
          <a:stretch>
            <a:fillRect/>
          </a:stretch>
        </p:blipFill>
        <p:spPr bwMode="auto">
          <a:xfrm>
            <a:off x="571472" y="3786190"/>
            <a:ext cx="3245146" cy="839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Bilde 14" descr="C:\Users\Roland\Pictures\Pictures\Strømmen publikum\Flom.bmp"/>
          <p:cNvPicPr/>
          <p:nvPr/>
        </p:nvPicPr>
        <p:blipFill>
          <a:blip r:embed="rId9" cstate="print"/>
          <a:srcRect b="7563"/>
          <a:stretch>
            <a:fillRect/>
          </a:stretch>
        </p:blipFill>
        <p:spPr bwMode="auto">
          <a:xfrm>
            <a:off x="4214810" y="3786190"/>
            <a:ext cx="2192523" cy="88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e 23" descr="C:\Users\Roland\Pictures\Pictures\Strømmen\SJ h 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357430"/>
            <a:ext cx="214314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6000792" cy="928670"/>
          </a:xfrm>
        </p:spPr>
        <p:txBody>
          <a:bodyPr>
            <a:normAutofit/>
          </a:bodyPr>
          <a:lstStyle/>
          <a:p>
            <a:pPr algn="l"/>
            <a:r>
              <a:rPr lang="nb-NO" dirty="0" smtClean="0">
                <a:solidFill>
                  <a:srgbClr val="FF0000"/>
                </a:solidFill>
                <a:latin typeface="Old English Text MT" pitchFamily="66" charset="0"/>
              </a:rPr>
              <a:t>Sette farge på tribunene</a:t>
            </a:r>
            <a:endParaRPr lang="nb-NO" dirty="0">
              <a:solidFill>
                <a:srgbClr val="FF0000"/>
              </a:solidFill>
              <a:latin typeface="Old English Text MT" pitchFamily="66" charset="0"/>
            </a:endParaRPr>
          </a:p>
        </p:txBody>
      </p:sp>
      <p:pic>
        <p:nvPicPr>
          <p:cNvPr id="10" name="Bilde 9" descr="SG ny-logo-farger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571480"/>
            <a:ext cx="991043" cy="71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Bilde 10" descr="AL 09"/>
          <p:cNvPicPr/>
          <p:nvPr/>
        </p:nvPicPr>
        <p:blipFill>
          <a:blip r:embed="rId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7048" t="22295" r="53304" b="18361"/>
          <a:stretch>
            <a:fillRect/>
          </a:stretch>
        </p:blipFill>
        <p:spPr bwMode="auto">
          <a:xfrm>
            <a:off x="7929586" y="571480"/>
            <a:ext cx="78581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Undertittel 2"/>
          <p:cNvSpPr>
            <a:spLocks noGrp="1"/>
          </p:cNvSpPr>
          <p:nvPr>
            <p:ph type="subTitle" idx="1"/>
          </p:nvPr>
        </p:nvSpPr>
        <p:spPr>
          <a:xfrm>
            <a:off x="428596" y="1500174"/>
            <a:ext cx="8286808" cy="2500330"/>
          </a:xfrm>
        </p:spPr>
        <p:txBody>
          <a:bodyPr>
            <a:normAutofit/>
          </a:bodyPr>
          <a:lstStyle/>
          <a:p>
            <a:pPr marL="550926" lvl="0" indent="-514350" algn="l"/>
            <a:r>
              <a:rPr lang="nb-NO" sz="3400" dirty="0" smtClean="0">
                <a:solidFill>
                  <a:srgbClr val="FF0000"/>
                </a:solidFill>
              </a:rPr>
              <a:t>Hvordan vil du ha det på tribunen?</a:t>
            </a:r>
          </a:p>
          <a:p>
            <a:pPr marL="550926" lvl="0" indent="-514350" algn="l"/>
            <a:r>
              <a:rPr lang="nb-NO" sz="3400" dirty="0" smtClean="0">
                <a:solidFill>
                  <a:srgbClr val="FF0000"/>
                </a:solidFill>
              </a:rPr>
              <a:t> </a:t>
            </a:r>
            <a:endParaRPr lang="nb-NO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 flipH="1">
            <a:off x="857224" y="4786322"/>
            <a:ext cx="4857784" cy="1571636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63500">
            <a:noFill/>
            <a:miter lim="800000"/>
            <a:headEnd/>
            <a:tailEnd/>
          </a:ln>
          <a:effectLst>
            <a:outerShdw dist="381000" dir="10800000" algn="ctr" rotWithShape="0">
              <a:srgbClr val="FF0000">
                <a:alpha val="50000"/>
              </a:srgbClr>
            </a:outerShdw>
          </a:effectLst>
        </p:spPr>
        <p:txBody>
          <a:bodyPr vert="horz" wrap="square" lIns="457200" tIns="228600" rIns="22860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b-NO" b="1" dirty="0" smtClean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  <a:ea typeface="Arial" pitchFamily="34" charset="0"/>
                <a:cs typeface="Arial" pitchFamily="34" charset="0"/>
              </a:rPr>
              <a:t>Hypp på spesialdesignet flagg?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b-NO" b="1" dirty="0" smtClean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  <a:ea typeface="Arial" pitchFamily="34" charset="0"/>
                <a:cs typeface="Arial" pitchFamily="34" charset="0"/>
              </a:rPr>
              <a:t>Rødt og grått, 100x140 cm, begrenset opplag 20 stk med utvalgt motiv, kun 485 spenn.</a:t>
            </a:r>
            <a:endParaRPr kumimoji="0" lang="nb-NO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Bilde 13" descr="C:\Users\Roland\Pictures\Pictures\Strømmen publikum\Ullern 2b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2357430"/>
            <a:ext cx="242889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Bilde 14" descr="C:\Users\Roland\Pictures\Pictures\Strømmen\SG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6" y="4643446"/>
            <a:ext cx="3066131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Bilde 16" descr="C:\Users\Roland\Pictures\Pictures\Flagg\Eb.gif"/>
          <p:cNvPicPr/>
          <p:nvPr/>
        </p:nvPicPr>
        <p:blipFill>
          <a:blip r:embed="rId8" cstate="print"/>
          <a:srcRect b="30714"/>
          <a:stretch>
            <a:fillRect/>
          </a:stretch>
        </p:blipFill>
        <p:spPr bwMode="auto">
          <a:xfrm>
            <a:off x="5786446" y="4643446"/>
            <a:ext cx="307183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Bilde 17" descr="C:\Users\Roland\Pictures\Pictures\Annet\chesif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00826" y="4572008"/>
            <a:ext cx="1714057" cy="1940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Bilde 18" descr="C:\Users\Roland\Pictures\Pictures\Annet\chebein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00826" y="4500570"/>
            <a:ext cx="1873546" cy="2121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Bilde 19" descr="C:\Users\Roland\Pictures\Pictures\Flagg\sif 4.pn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86446" y="4643446"/>
            <a:ext cx="3026851" cy="185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Bilde 20"/>
          <p:cNvPicPr/>
          <p:nvPr/>
        </p:nvPicPr>
        <p:blipFill>
          <a:blip r:embed="rId12" cstate="print"/>
          <a:srcRect l="15207" t="33476" r="16464" b="15547"/>
          <a:stretch>
            <a:fillRect/>
          </a:stretch>
        </p:blipFill>
        <p:spPr bwMode="auto">
          <a:xfrm>
            <a:off x="5715008" y="4500570"/>
            <a:ext cx="3006357" cy="1819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SG_000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13" cstate="print"/>
          <a:stretch>
            <a:fillRect/>
          </a:stretch>
        </p:blipFill>
        <p:spPr>
          <a:xfrm>
            <a:off x="357159" y="357166"/>
            <a:ext cx="8429684" cy="6161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vide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6000792" cy="928670"/>
          </a:xfrm>
        </p:spPr>
        <p:txBody>
          <a:bodyPr>
            <a:normAutofit/>
          </a:bodyPr>
          <a:lstStyle/>
          <a:p>
            <a:pPr algn="l"/>
            <a:r>
              <a:rPr lang="nb-NO" dirty="0" smtClean="0">
                <a:solidFill>
                  <a:srgbClr val="FF0000"/>
                </a:solidFill>
                <a:latin typeface="Old English Text MT" pitchFamily="66" charset="0"/>
              </a:rPr>
              <a:t>Sett farge på tribunene</a:t>
            </a:r>
            <a:endParaRPr lang="nb-NO" dirty="0">
              <a:solidFill>
                <a:srgbClr val="FF0000"/>
              </a:solidFill>
              <a:latin typeface="Old English Text MT" pitchFamily="66" charset="0"/>
            </a:endParaRPr>
          </a:p>
        </p:txBody>
      </p:sp>
      <p:pic>
        <p:nvPicPr>
          <p:cNvPr id="10" name="Bilde 9" descr="SG ny-logo-farger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571480"/>
            <a:ext cx="991043" cy="71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Bilde 10" descr="AL 09"/>
          <p:cNvPicPr/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7048" t="22295" r="53304" b="18361"/>
          <a:stretch>
            <a:fillRect/>
          </a:stretch>
        </p:blipFill>
        <p:spPr bwMode="auto">
          <a:xfrm>
            <a:off x="7929586" y="571480"/>
            <a:ext cx="78581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Undertittel 2"/>
          <p:cNvSpPr>
            <a:spLocks noGrp="1"/>
          </p:cNvSpPr>
          <p:nvPr>
            <p:ph type="subTitle" idx="1"/>
          </p:nvPr>
        </p:nvSpPr>
        <p:spPr>
          <a:xfrm>
            <a:off x="428596" y="1285860"/>
            <a:ext cx="6643734" cy="3500462"/>
          </a:xfrm>
        </p:spPr>
        <p:txBody>
          <a:bodyPr>
            <a:normAutofit/>
          </a:bodyPr>
          <a:lstStyle/>
          <a:p>
            <a:pPr marL="550926" lvl="0" indent="-514350" algn="l"/>
            <a:r>
              <a:rPr lang="nb-NO" sz="3400" dirty="0" smtClean="0">
                <a:solidFill>
                  <a:srgbClr val="FF0000"/>
                </a:solidFill>
              </a:rPr>
              <a:t>Bestill flagg nå!</a:t>
            </a:r>
          </a:p>
          <a:p>
            <a:pPr marL="550926" lvl="0" indent="-514350" algn="l"/>
            <a:r>
              <a:rPr lang="nb-NO" sz="3400" dirty="0" smtClean="0">
                <a:solidFill>
                  <a:srgbClr val="FF0000"/>
                </a:solidFill>
              </a:rPr>
              <a:t> </a:t>
            </a:r>
            <a:r>
              <a:rPr lang="nb-NO" dirty="0" smtClean="0">
                <a:solidFill>
                  <a:srgbClr val="FF0000"/>
                </a:solidFill>
              </a:rPr>
              <a:t> </a:t>
            </a:r>
          </a:p>
          <a:p>
            <a:pPr marL="550926" lvl="0" indent="-514350" algn="l"/>
            <a:endParaRPr lang="nb-NO" dirty="0" smtClean="0">
              <a:solidFill>
                <a:srgbClr val="FF0000"/>
              </a:solidFill>
            </a:endParaRPr>
          </a:p>
          <a:p>
            <a:pPr marL="550926" lvl="0" indent="-514350" algn="l"/>
            <a:endParaRPr lang="nb-NO" dirty="0" smtClean="0">
              <a:solidFill>
                <a:srgbClr val="FF0000"/>
              </a:solidFill>
            </a:endParaRPr>
          </a:p>
          <a:p>
            <a:pPr marL="550926" lvl="0" indent="-514350" algn="l"/>
            <a:endParaRPr lang="nb-NO" dirty="0" smtClean="0">
              <a:solidFill>
                <a:srgbClr val="FF0000"/>
              </a:solidFill>
            </a:endParaRPr>
          </a:p>
          <a:p>
            <a:pPr marL="550926" lvl="0" indent="-514350" algn="l"/>
            <a:endParaRPr lang="nb-NO" dirty="0" smtClean="0">
              <a:solidFill>
                <a:srgbClr val="FF0000"/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 flipH="1">
            <a:off x="428596" y="5357826"/>
            <a:ext cx="5500726" cy="11430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0">
            <a:noFill/>
            <a:miter lim="800000"/>
            <a:headEnd/>
            <a:tailEnd/>
          </a:ln>
          <a:effectLst>
            <a:outerShdw dist="381000" dir="10800000" algn="ctr" rotWithShape="0">
              <a:srgbClr val="FF0000">
                <a:alpha val="50000"/>
              </a:srgbClr>
            </a:outerShdw>
          </a:effectLst>
        </p:spPr>
        <p:txBody>
          <a:bodyPr vert="horz" wrap="square" lIns="457200" tIns="228600" rIns="22860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b-NO" b="1" dirty="0" smtClean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  <a:ea typeface="Arial" pitchFamily="34" charset="0"/>
                <a:cs typeface="Arial" pitchFamily="34" charset="0"/>
              </a:rPr>
              <a:t>De mest aktuelle alternativene er på dette bildet. De mer spesielle forslagene fra møtet følger på neste bilde.</a:t>
            </a:r>
            <a:endParaRPr kumimoji="0" lang="nb-NO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Bilde 19" descr="C:\Users\Roland\Pictures\Pictures\Flagg\sif 4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714752"/>
            <a:ext cx="228601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Bilde 20"/>
          <p:cNvPicPr/>
          <p:nvPr/>
        </p:nvPicPr>
        <p:blipFill>
          <a:blip r:embed="rId5" cstate="print"/>
          <a:srcRect l="15207" t="33476" r="16464" b="15547"/>
          <a:stretch>
            <a:fillRect/>
          </a:stretch>
        </p:blipFill>
        <p:spPr bwMode="auto">
          <a:xfrm>
            <a:off x="4286248" y="1214422"/>
            <a:ext cx="235745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Bilde 15" descr="C:\Users\Roland\Pictures\Pictures\Strømmen\SG2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5214950"/>
            <a:ext cx="2603380" cy="126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Roland\Pictures\Pictures\Flagg\sif 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2143116"/>
            <a:ext cx="2214578" cy="1328470"/>
          </a:xfrm>
          <a:prstGeom prst="rect">
            <a:avLst/>
          </a:prstGeom>
          <a:noFill/>
        </p:spPr>
      </p:pic>
      <p:pic>
        <p:nvPicPr>
          <p:cNvPr id="1027" name="Picture 3" descr="C:\Users\Roland\Pictures\Pictures\Flagg\str.gif"/>
          <p:cNvPicPr>
            <a:picLocks noChangeAspect="1" noChangeArrowheads="1"/>
          </p:cNvPicPr>
          <p:nvPr/>
        </p:nvPicPr>
        <p:blipFill>
          <a:blip r:embed="rId8" cstate="print"/>
          <a:srcRect t="5729" b="8333"/>
          <a:stretch>
            <a:fillRect/>
          </a:stretch>
        </p:blipFill>
        <p:spPr bwMode="auto">
          <a:xfrm>
            <a:off x="5072066" y="3000372"/>
            <a:ext cx="3714776" cy="2128257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/>
          <a:srcRect l="7611" r="3641"/>
          <a:stretch>
            <a:fillRect/>
          </a:stretch>
        </p:blipFill>
        <p:spPr bwMode="auto">
          <a:xfrm>
            <a:off x="2571736" y="2285992"/>
            <a:ext cx="1785950" cy="144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print"/>
          <a:srcRect l="4870" t="6250" r="2597" b="6249"/>
          <a:stretch>
            <a:fillRect/>
          </a:stretch>
        </p:blipFill>
        <p:spPr bwMode="auto">
          <a:xfrm>
            <a:off x="6858016" y="1571612"/>
            <a:ext cx="174512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Undertittel 2"/>
          <p:cNvSpPr txBox="1">
            <a:spLocks/>
          </p:cNvSpPr>
          <p:nvPr/>
        </p:nvSpPr>
        <p:spPr>
          <a:xfrm>
            <a:off x="5500694" y="3357562"/>
            <a:ext cx="3071834" cy="1285884"/>
          </a:xfrm>
          <a:prstGeom prst="rect">
            <a:avLst/>
          </a:prstGeom>
        </p:spPr>
        <p:txBody>
          <a:bodyPr vert="horz" lIns="182880" tIns="0">
            <a:noAutofit/>
          </a:bodyPr>
          <a:lstStyle/>
          <a:p>
            <a:pPr marL="550926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nb-NO" sz="1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50926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nb-NO" sz="32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ienne" pitchFamily="82" charset="0"/>
              </a:rPr>
              <a:t>Laget med de grå draktene er her igjen…</a:t>
            </a:r>
          </a:p>
          <a:p>
            <a:pPr marL="550926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nb-NO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shade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TekstSylinder 22"/>
          <p:cNvSpPr txBox="1"/>
          <p:nvPr/>
        </p:nvSpPr>
        <p:spPr>
          <a:xfrm>
            <a:off x="214282" y="2000240"/>
            <a:ext cx="35719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1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24" name="TekstSylinder 23"/>
          <p:cNvSpPr txBox="1"/>
          <p:nvPr/>
        </p:nvSpPr>
        <p:spPr>
          <a:xfrm>
            <a:off x="5929322" y="5286388"/>
            <a:ext cx="35719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7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25" name="TekstSylinder 24"/>
          <p:cNvSpPr txBox="1"/>
          <p:nvPr/>
        </p:nvSpPr>
        <p:spPr>
          <a:xfrm>
            <a:off x="6929454" y="1428736"/>
            <a:ext cx="35719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6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26" name="TekstSylinder 25"/>
          <p:cNvSpPr txBox="1"/>
          <p:nvPr/>
        </p:nvSpPr>
        <p:spPr>
          <a:xfrm>
            <a:off x="4071934" y="1071546"/>
            <a:ext cx="35719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5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27" name="TekstSylinder 26"/>
          <p:cNvSpPr txBox="1"/>
          <p:nvPr/>
        </p:nvSpPr>
        <p:spPr>
          <a:xfrm>
            <a:off x="5500694" y="2857496"/>
            <a:ext cx="35719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4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28" name="TekstSylinder 27"/>
          <p:cNvSpPr txBox="1"/>
          <p:nvPr/>
        </p:nvSpPr>
        <p:spPr>
          <a:xfrm>
            <a:off x="2786050" y="2143116"/>
            <a:ext cx="35719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3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29" name="TekstSylinder 28"/>
          <p:cNvSpPr txBox="1"/>
          <p:nvPr/>
        </p:nvSpPr>
        <p:spPr>
          <a:xfrm>
            <a:off x="285720" y="3643314"/>
            <a:ext cx="35719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2</a:t>
            </a:r>
            <a:endParaRPr lang="nb-NO" dirty="0">
              <a:solidFill>
                <a:schemeClr val="bg1"/>
              </a:solidFill>
            </a:endParaRPr>
          </a:p>
        </p:txBody>
      </p:sp>
      <p:pic>
        <p:nvPicPr>
          <p:cNvPr id="30" name="Picture 3" descr="C:\Users\Roland\Pictures\Pictures\Flagg\Strømmen ulster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14612" y="3857628"/>
            <a:ext cx="2735260" cy="1676971"/>
          </a:xfrm>
          <a:prstGeom prst="rect">
            <a:avLst/>
          </a:prstGeom>
          <a:noFill/>
        </p:spPr>
      </p:pic>
      <p:sp>
        <p:nvSpPr>
          <p:cNvPr id="31" name="TekstSylinder 30"/>
          <p:cNvSpPr txBox="1"/>
          <p:nvPr/>
        </p:nvSpPr>
        <p:spPr>
          <a:xfrm>
            <a:off x="4572000" y="3643314"/>
            <a:ext cx="35719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8</a:t>
            </a:r>
            <a:endParaRPr lang="nb-NO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6000792" cy="928670"/>
          </a:xfrm>
        </p:spPr>
        <p:txBody>
          <a:bodyPr>
            <a:normAutofit/>
          </a:bodyPr>
          <a:lstStyle/>
          <a:p>
            <a:pPr algn="l"/>
            <a:r>
              <a:rPr lang="nb-NO" dirty="0" smtClean="0">
                <a:solidFill>
                  <a:srgbClr val="FF0000"/>
                </a:solidFill>
                <a:latin typeface="Old English Text MT" pitchFamily="66" charset="0"/>
              </a:rPr>
              <a:t>Sett farge på tribunene</a:t>
            </a:r>
            <a:endParaRPr lang="nb-NO" dirty="0">
              <a:solidFill>
                <a:srgbClr val="FF0000"/>
              </a:solidFill>
              <a:latin typeface="Old English Text MT" pitchFamily="66" charset="0"/>
            </a:endParaRPr>
          </a:p>
        </p:txBody>
      </p:sp>
      <p:pic>
        <p:nvPicPr>
          <p:cNvPr id="10" name="Bilde 9" descr="SG ny-logo-farger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571480"/>
            <a:ext cx="991043" cy="71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Bilde 10" descr="AL 09"/>
          <p:cNvPicPr/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7048" t="22295" r="53304" b="18361"/>
          <a:stretch>
            <a:fillRect/>
          </a:stretch>
        </p:blipFill>
        <p:spPr bwMode="auto">
          <a:xfrm>
            <a:off x="7929586" y="571480"/>
            <a:ext cx="78581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Undertittel 2"/>
          <p:cNvSpPr>
            <a:spLocks noGrp="1"/>
          </p:cNvSpPr>
          <p:nvPr>
            <p:ph type="subTitle" idx="1"/>
          </p:nvPr>
        </p:nvSpPr>
        <p:spPr>
          <a:xfrm>
            <a:off x="500034" y="1500174"/>
            <a:ext cx="6643734" cy="3500462"/>
          </a:xfrm>
        </p:spPr>
        <p:txBody>
          <a:bodyPr>
            <a:normAutofit/>
          </a:bodyPr>
          <a:lstStyle/>
          <a:p>
            <a:pPr marL="550926" lvl="0" indent="-514350" algn="l"/>
            <a:r>
              <a:rPr lang="nb-NO" sz="3400" dirty="0" smtClean="0">
                <a:solidFill>
                  <a:srgbClr val="FF0000"/>
                </a:solidFill>
              </a:rPr>
              <a:t>Bestill flagg nå!</a:t>
            </a:r>
          </a:p>
          <a:p>
            <a:pPr marL="550926" lvl="0" indent="-514350" algn="l"/>
            <a:r>
              <a:rPr lang="nb-NO" sz="3400" dirty="0" smtClean="0">
                <a:solidFill>
                  <a:srgbClr val="FF0000"/>
                </a:solidFill>
              </a:rPr>
              <a:t> </a:t>
            </a:r>
            <a:r>
              <a:rPr lang="nb-NO" dirty="0" smtClean="0">
                <a:solidFill>
                  <a:srgbClr val="FF0000"/>
                </a:solidFill>
              </a:rPr>
              <a:t> </a:t>
            </a:r>
          </a:p>
          <a:p>
            <a:pPr marL="550926" lvl="0" indent="-514350" algn="l"/>
            <a:endParaRPr lang="nb-NO" dirty="0" smtClean="0">
              <a:solidFill>
                <a:srgbClr val="FF0000"/>
              </a:solidFill>
            </a:endParaRPr>
          </a:p>
          <a:p>
            <a:pPr marL="550926" lvl="0" indent="-514350" algn="l"/>
            <a:endParaRPr lang="nb-NO" dirty="0" smtClean="0">
              <a:solidFill>
                <a:srgbClr val="FF0000"/>
              </a:solidFill>
            </a:endParaRPr>
          </a:p>
          <a:p>
            <a:pPr marL="550926" lvl="0" indent="-514350" algn="l"/>
            <a:endParaRPr lang="nb-NO" dirty="0" smtClean="0">
              <a:solidFill>
                <a:srgbClr val="FF0000"/>
              </a:solidFill>
            </a:endParaRPr>
          </a:p>
          <a:p>
            <a:pPr marL="550926" lvl="0" indent="-514350" algn="l"/>
            <a:endParaRPr lang="nb-NO" dirty="0" smtClean="0">
              <a:solidFill>
                <a:srgbClr val="FF0000"/>
              </a:solidFill>
            </a:endParaRPr>
          </a:p>
          <a:p>
            <a:pPr marL="550926" lvl="0" indent="-514350" algn="l"/>
            <a:r>
              <a:rPr lang="nb-NO" dirty="0" smtClean="0">
                <a:solidFill>
                  <a:srgbClr val="FF0000"/>
                </a:solidFill>
              </a:rPr>
              <a:t>Bestilling til norrona@greyoundsweb senest fredag 12. februar. Stem samtidig på din favoritt – flertallet bestemmer design.</a:t>
            </a:r>
            <a:endParaRPr lang="nb-NO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 flipH="1">
            <a:off x="857224" y="4786322"/>
            <a:ext cx="4857784" cy="1571636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63500">
            <a:noFill/>
            <a:miter lim="800000"/>
            <a:headEnd/>
            <a:tailEnd/>
          </a:ln>
          <a:effectLst>
            <a:outerShdw dist="381000" dir="10800000" algn="ctr" rotWithShape="0">
              <a:srgbClr val="FF0000">
                <a:alpha val="50000"/>
              </a:srgbClr>
            </a:outerShdw>
          </a:effectLst>
        </p:spPr>
        <p:txBody>
          <a:bodyPr vert="horz" wrap="square" lIns="457200" tIns="228600" rIns="22860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b-NO" b="1" dirty="0" smtClean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  <a:ea typeface="Arial" pitchFamily="34" charset="0"/>
                <a:cs typeface="Arial" pitchFamily="34" charset="0"/>
              </a:rPr>
              <a:t>Hypp på spesialdesignet flagg?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b-NO" b="1" dirty="0" smtClean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  <a:ea typeface="Arial" pitchFamily="34" charset="0"/>
                <a:cs typeface="Arial" pitchFamily="34" charset="0"/>
              </a:rPr>
              <a:t>Rødt og grått, 100x140 cm, begrenset opplag 20 stk med utvalgt motiv, kun 485 spenn.</a:t>
            </a:r>
            <a:endParaRPr kumimoji="0" lang="nb-NO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Bilde 16" descr="C:\Users\Roland\Pictures\Pictures\Flagg\Eb.gif"/>
          <p:cNvPicPr/>
          <p:nvPr/>
        </p:nvPicPr>
        <p:blipFill>
          <a:blip r:embed="rId4" cstate="print"/>
          <a:srcRect b="30714"/>
          <a:stretch>
            <a:fillRect/>
          </a:stretch>
        </p:blipFill>
        <p:spPr bwMode="auto">
          <a:xfrm>
            <a:off x="1285852" y="2143116"/>
            <a:ext cx="242889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Bilde 17" descr="C:\Users\Roland\Pictures\Pictures\Annet\chesif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82" y="1428736"/>
            <a:ext cx="121444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Bilde 18" descr="C:\Users\Roland\Pictures\Pictures\Annet\chebein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4286256"/>
            <a:ext cx="192882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kstSylinder 14"/>
          <p:cNvSpPr txBox="1"/>
          <p:nvPr/>
        </p:nvSpPr>
        <p:spPr>
          <a:xfrm>
            <a:off x="1142976" y="2071678"/>
            <a:ext cx="35719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9</a:t>
            </a:r>
            <a:endParaRPr lang="nb-NO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Roland\Pictures\Pictures\Flagg\Falklandsif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248" y="1428736"/>
            <a:ext cx="2959504" cy="1662116"/>
          </a:xfrm>
          <a:prstGeom prst="rect">
            <a:avLst/>
          </a:prstGeom>
          <a:noFill/>
        </p:spPr>
      </p:pic>
      <p:sp>
        <p:nvSpPr>
          <p:cNvPr id="22" name="TekstSylinder 21"/>
          <p:cNvSpPr txBox="1"/>
          <p:nvPr/>
        </p:nvSpPr>
        <p:spPr>
          <a:xfrm>
            <a:off x="5786446" y="1214422"/>
            <a:ext cx="50006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10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25" name="TekstSylinder 24"/>
          <p:cNvSpPr txBox="1"/>
          <p:nvPr/>
        </p:nvSpPr>
        <p:spPr>
          <a:xfrm>
            <a:off x="8143900" y="2571744"/>
            <a:ext cx="50006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11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26" name="TekstSylinder 25"/>
          <p:cNvSpPr txBox="1"/>
          <p:nvPr/>
        </p:nvSpPr>
        <p:spPr>
          <a:xfrm>
            <a:off x="6786578" y="4000504"/>
            <a:ext cx="50006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12</a:t>
            </a:r>
            <a:endParaRPr lang="nb-NO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6215106" cy="928670"/>
          </a:xfrm>
        </p:spPr>
        <p:txBody>
          <a:bodyPr>
            <a:normAutofit/>
          </a:bodyPr>
          <a:lstStyle/>
          <a:p>
            <a:pPr algn="l"/>
            <a:r>
              <a:rPr lang="nb-NO" dirty="0" smtClean="0">
                <a:solidFill>
                  <a:srgbClr val="FF0000"/>
                </a:solidFill>
                <a:latin typeface="Old English Text MT" pitchFamily="66" charset="0"/>
              </a:rPr>
              <a:t>Turer til bortekamper</a:t>
            </a:r>
            <a:endParaRPr lang="nb-NO" dirty="0">
              <a:solidFill>
                <a:srgbClr val="FF0000"/>
              </a:solidFill>
              <a:latin typeface="Old English Text MT" pitchFamily="66" charset="0"/>
            </a:endParaRPr>
          </a:p>
        </p:txBody>
      </p:sp>
      <p:pic>
        <p:nvPicPr>
          <p:cNvPr id="10" name="Bilde 9" descr="SG ny-logo-farger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571480"/>
            <a:ext cx="991043" cy="71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Bilde 10" descr="AL 09"/>
          <p:cNvPicPr/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7048" t="22295" r="53304" b="18361"/>
          <a:stretch>
            <a:fillRect/>
          </a:stretch>
        </p:blipFill>
        <p:spPr bwMode="auto">
          <a:xfrm>
            <a:off x="7929586" y="571480"/>
            <a:ext cx="78581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Undertittel 2"/>
          <p:cNvSpPr>
            <a:spLocks noGrp="1"/>
          </p:cNvSpPr>
          <p:nvPr>
            <p:ph type="subTitle" idx="1"/>
          </p:nvPr>
        </p:nvSpPr>
        <p:spPr>
          <a:xfrm>
            <a:off x="428596" y="1500174"/>
            <a:ext cx="8286808" cy="2214578"/>
          </a:xfrm>
        </p:spPr>
        <p:txBody>
          <a:bodyPr>
            <a:normAutofit fontScale="85000" lnSpcReduction="20000"/>
          </a:bodyPr>
          <a:lstStyle/>
          <a:p>
            <a:pPr marL="550926" lvl="0" indent="-514350" algn="l"/>
            <a:r>
              <a:rPr lang="nb-NO" sz="3400" dirty="0" smtClean="0">
                <a:solidFill>
                  <a:srgbClr val="FF0000"/>
                </a:solidFill>
              </a:rPr>
              <a:t>Buss til Fredrikstad 9. mai</a:t>
            </a:r>
          </a:p>
          <a:p>
            <a:pPr marL="550926" indent="-514350" algn="l"/>
            <a:endParaRPr lang="nb-NO" sz="3400" dirty="0" smtClean="0">
              <a:solidFill>
                <a:srgbClr val="FF0000"/>
              </a:solidFill>
            </a:endParaRPr>
          </a:p>
          <a:p>
            <a:pPr marL="550926" lvl="0" indent="-514350" algn="l"/>
            <a:r>
              <a:rPr lang="nb-NO" sz="3400" dirty="0" smtClean="0">
                <a:solidFill>
                  <a:srgbClr val="FF0000"/>
                </a:solidFill>
              </a:rPr>
              <a:t>Klarer vi ikke det blir det vanskelig…</a:t>
            </a:r>
          </a:p>
          <a:p>
            <a:pPr marL="550926" indent="-514350" algn="l"/>
            <a:endParaRPr lang="nb-NO" sz="3400" dirty="0" smtClean="0">
              <a:solidFill>
                <a:srgbClr val="FF0000"/>
              </a:solidFill>
            </a:endParaRPr>
          </a:p>
          <a:p>
            <a:pPr marL="550926" lvl="0" indent="-514350" algn="l"/>
            <a:r>
              <a:rPr lang="nb-NO" sz="3400" dirty="0" smtClean="0">
                <a:solidFill>
                  <a:srgbClr val="FF0000"/>
                </a:solidFill>
              </a:rPr>
              <a:t>Hvordan få med folk? </a:t>
            </a:r>
          </a:p>
          <a:p>
            <a:pPr marL="550926" lvl="0" indent="-514350" algn="l"/>
            <a:r>
              <a:rPr lang="nb-NO" sz="3400" dirty="0" smtClean="0">
                <a:solidFill>
                  <a:srgbClr val="FF0000"/>
                </a:solidFill>
              </a:rPr>
              <a:t> </a:t>
            </a:r>
            <a:endParaRPr lang="nb-NO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 flipH="1">
            <a:off x="857224" y="4786322"/>
            <a:ext cx="6572299" cy="1571636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63500">
            <a:noFill/>
            <a:miter lim="800000"/>
            <a:headEnd/>
            <a:tailEnd/>
          </a:ln>
          <a:effectLst>
            <a:outerShdw dist="381000" dir="10800000" algn="ctr" rotWithShape="0">
              <a:srgbClr val="FF0000">
                <a:alpha val="50000"/>
              </a:srgbClr>
            </a:outerShdw>
          </a:effectLst>
        </p:spPr>
        <p:txBody>
          <a:bodyPr vert="horz" wrap="square" lIns="457200" tIns="228600" rIns="22860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b-NO" b="1" dirty="0" smtClean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  <a:ea typeface="Arial" pitchFamily="34" charset="0"/>
                <a:cs typeface="Arial" pitchFamily="34" charset="0"/>
              </a:rPr>
              <a:t>Klar for Ulf Sandnes borte 11. april?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nb-NO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Bookman Old Style" pitchFamily="18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b-NO" b="1" dirty="0" smtClean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  <a:ea typeface="Arial" pitchFamily="34" charset="0"/>
                <a:cs typeface="Arial" pitchFamily="34" charset="0"/>
              </a:rPr>
              <a:t>Tog fra Oslo lørdag 15:00 – retur søndag 22:30</a:t>
            </a:r>
            <a:endParaRPr kumimoji="0" lang="nb-NO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Dobbel bølge 7"/>
          <p:cNvSpPr/>
          <p:nvPr/>
        </p:nvSpPr>
        <p:spPr>
          <a:xfrm rot="1051318">
            <a:off x="6619571" y="4336592"/>
            <a:ext cx="2000264" cy="1571636"/>
          </a:xfrm>
          <a:prstGeom prst="doubleWav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600" dirty="0" smtClean="0">
                <a:latin typeface="Algerian" pitchFamily="82" charset="0"/>
              </a:rPr>
              <a:t>Kr 550.-</a:t>
            </a:r>
            <a:endParaRPr lang="nb-NO" sz="36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6215106" cy="928670"/>
          </a:xfrm>
        </p:spPr>
        <p:txBody>
          <a:bodyPr>
            <a:normAutofit/>
          </a:bodyPr>
          <a:lstStyle/>
          <a:p>
            <a:pPr algn="l"/>
            <a:r>
              <a:rPr lang="nb-NO" dirty="0" smtClean="0">
                <a:solidFill>
                  <a:srgbClr val="FF0000"/>
                </a:solidFill>
                <a:latin typeface="Old English Text MT" pitchFamily="66" charset="0"/>
              </a:rPr>
              <a:t>Annet</a:t>
            </a:r>
            <a:endParaRPr lang="nb-NO" dirty="0">
              <a:solidFill>
                <a:srgbClr val="FF0000"/>
              </a:solidFill>
              <a:latin typeface="Old English Text MT" pitchFamily="66" charset="0"/>
            </a:endParaRPr>
          </a:p>
        </p:txBody>
      </p:sp>
      <p:pic>
        <p:nvPicPr>
          <p:cNvPr id="10" name="Bilde 9" descr="SG ny-logo-farger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571480"/>
            <a:ext cx="991043" cy="71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Bilde 10" descr="AL 09"/>
          <p:cNvPicPr/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7048" t="22295" r="53304" b="18361"/>
          <a:stretch>
            <a:fillRect/>
          </a:stretch>
        </p:blipFill>
        <p:spPr bwMode="auto">
          <a:xfrm>
            <a:off x="7929586" y="571480"/>
            <a:ext cx="78581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Undertittel 2"/>
          <p:cNvSpPr>
            <a:spLocks noGrp="1"/>
          </p:cNvSpPr>
          <p:nvPr>
            <p:ph type="subTitle" idx="1"/>
          </p:nvPr>
        </p:nvSpPr>
        <p:spPr>
          <a:xfrm>
            <a:off x="428596" y="1500174"/>
            <a:ext cx="8286808" cy="2214578"/>
          </a:xfrm>
        </p:spPr>
        <p:txBody>
          <a:bodyPr>
            <a:normAutofit fontScale="92500" lnSpcReduction="20000"/>
          </a:bodyPr>
          <a:lstStyle/>
          <a:p>
            <a:pPr marL="550926" lvl="0" indent="-514350" algn="l"/>
            <a:r>
              <a:rPr lang="nb-NO" sz="3400" dirty="0" smtClean="0">
                <a:solidFill>
                  <a:srgbClr val="FF0000"/>
                </a:solidFill>
              </a:rPr>
              <a:t>Treningskamp mot Lillestrøm</a:t>
            </a:r>
          </a:p>
          <a:p>
            <a:pPr marL="550926" indent="-514350" algn="l"/>
            <a:r>
              <a:rPr lang="nb-NO" sz="1400" dirty="0" smtClean="0"/>
              <a:t>Billettpris for LSKs treningskamper i LSK-hallen er 100,- for voksen og gratis for barn/honnør. </a:t>
            </a:r>
            <a:endParaRPr lang="nb-NO" sz="1400" dirty="0" smtClean="0">
              <a:solidFill>
                <a:srgbClr val="FF0000"/>
              </a:solidFill>
            </a:endParaRPr>
          </a:p>
          <a:p>
            <a:pPr marL="550926" lvl="0" indent="-514350" algn="l"/>
            <a:r>
              <a:rPr lang="nb-NO" sz="3400" dirty="0" smtClean="0">
                <a:solidFill>
                  <a:srgbClr val="FF0000"/>
                </a:solidFill>
              </a:rPr>
              <a:t>…</a:t>
            </a:r>
          </a:p>
          <a:p>
            <a:pPr marL="550926" indent="-514350" algn="l"/>
            <a:endParaRPr lang="nb-NO" sz="3400" dirty="0" smtClean="0">
              <a:solidFill>
                <a:srgbClr val="FF0000"/>
              </a:solidFill>
            </a:endParaRPr>
          </a:p>
          <a:p>
            <a:pPr marL="550926" lvl="0" indent="-514350" algn="l"/>
            <a:r>
              <a:rPr lang="nb-NO" sz="3400" dirty="0" smtClean="0">
                <a:solidFill>
                  <a:srgbClr val="FF0000"/>
                </a:solidFill>
              </a:rPr>
              <a:t>… </a:t>
            </a:r>
          </a:p>
          <a:p>
            <a:pPr marL="550926" lvl="0" indent="-514350" algn="l"/>
            <a:r>
              <a:rPr lang="nb-NO" sz="3400" dirty="0" smtClean="0">
                <a:solidFill>
                  <a:srgbClr val="FF0000"/>
                </a:solidFill>
              </a:rPr>
              <a:t> </a:t>
            </a:r>
            <a:endParaRPr lang="nb-NO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 flipH="1">
            <a:off x="857224" y="4786322"/>
            <a:ext cx="6572299" cy="1571636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63500">
            <a:noFill/>
            <a:miter lim="800000"/>
            <a:headEnd/>
            <a:tailEnd/>
          </a:ln>
          <a:effectLst>
            <a:outerShdw dist="381000" dir="10800000" algn="ctr" rotWithShape="0">
              <a:srgbClr val="FF0000">
                <a:alpha val="50000"/>
              </a:srgbClr>
            </a:outerShdw>
          </a:effectLst>
        </p:spPr>
        <p:txBody>
          <a:bodyPr vert="horz" wrap="square" lIns="457200" tIns="228600" rIns="22860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b-NO" b="1" dirty="0" smtClean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  <a:ea typeface="Arial" pitchFamily="34" charset="0"/>
                <a:cs typeface="Arial" pitchFamily="34" charset="0"/>
              </a:rPr>
              <a:t>Drikk øl – støtt klubben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nb-NO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Bookman Old Style" pitchFamily="18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b-NO" b="1" dirty="0" smtClean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  <a:ea typeface="Arial" pitchFamily="34" charset="0"/>
                <a:cs typeface="Arial" pitchFamily="34" charset="0"/>
              </a:rPr>
              <a:t>Spis pølser – støtt deg selv</a:t>
            </a:r>
            <a:endParaRPr kumimoji="0" lang="nb-NO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6215106" cy="928670"/>
          </a:xfrm>
        </p:spPr>
        <p:txBody>
          <a:bodyPr>
            <a:normAutofit/>
          </a:bodyPr>
          <a:lstStyle/>
          <a:p>
            <a:pPr algn="l"/>
            <a:r>
              <a:rPr lang="nb-NO" dirty="0" smtClean="0">
                <a:solidFill>
                  <a:srgbClr val="FF0000"/>
                </a:solidFill>
                <a:latin typeface="Old English Text MT" pitchFamily="66" charset="0"/>
              </a:rPr>
              <a:t>Terminlista</a:t>
            </a:r>
            <a:endParaRPr lang="nb-NO" dirty="0">
              <a:solidFill>
                <a:srgbClr val="FF0000"/>
              </a:solidFill>
              <a:latin typeface="Old English Text MT" pitchFamily="66" charset="0"/>
            </a:endParaRPr>
          </a:p>
        </p:txBody>
      </p:sp>
      <p:pic>
        <p:nvPicPr>
          <p:cNvPr id="10" name="Bilde 9" descr="SG ny-logo-farger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571480"/>
            <a:ext cx="991043" cy="71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Bilde 10" descr="AL 09"/>
          <p:cNvPicPr/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7048" t="22295" r="53304" b="18361"/>
          <a:stretch>
            <a:fillRect/>
          </a:stretch>
        </p:blipFill>
        <p:spPr bwMode="auto">
          <a:xfrm>
            <a:off x="7929586" y="571480"/>
            <a:ext cx="78581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428596" y="1142984"/>
          <a:ext cx="3929090" cy="5214980"/>
        </p:xfrm>
        <a:graphic>
          <a:graphicData uri="http://schemas.openxmlformats.org/drawingml/2006/table">
            <a:tbl>
              <a:tblPr/>
              <a:tblGrid>
                <a:gridCol w="906547"/>
                <a:gridCol w="935327"/>
                <a:gridCol w="2087216"/>
              </a:tblGrid>
              <a:tr h="260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Mandag</a:t>
                      </a:r>
                      <a:endParaRPr lang="nb-NO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05.04.2010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Strømmen - Tromsdalen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Søndag</a:t>
                      </a:r>
                      <a:endParaRPr lang="nb-NO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11.04.2010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Sandnes Ulf - Strømmen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Søndag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18.04.2010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Strømmen - Lyn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Søndag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25.04.2010</a:t>
                      </a:r>
                      <a:endParaRPr lang="nb-NO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Bodø/Glimt - Strømmen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Søndag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02.05.2010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Strømmen - Nybergsund Trysil</a:t>
                      </a:r>
                      <a:endParaRPr lang="nb-NO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Onsdag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05.05.2010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Strømmen - Moss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Søndag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09.05.2010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Fredrikstad - Strømmen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260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Torsdag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13.05.2010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NM 1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Søndag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16.05.2010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Strømmen - Sogndal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Onsdag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19.05.2010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NM 2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Mandag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24.05.2010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Løv-Ham - Strømmen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Søndag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30.05.2010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Strømmen - Alta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Søndag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06.06.2010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Ranheim - Strømmen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Onsdag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09.06.2010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NM 3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Søndag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04.07.2010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Strømmen - Bryne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Onsdag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07.07.2010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NM 4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Lørdag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10.07.2010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Mjøndalen - Strømmen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Søndag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18.07.2010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Strømmen - Sarpsborg 08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Søndag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25.07.2010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Follo - Strømmen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Søndag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01.08.2010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Sogndal - Strømmen</a:t>
                      </a:r>
                      <a:endParaRPr lang="nb-NO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ell 11"/>
          <p:cNvGraphicFramePr>
            <a:graphicFrameLocks noGrp="1"/>
          </p:cNvGraphicFramePr>
          <p:nvPr/>
        </p:nvGraphicFramePr>
        <p:xfrm>
          <a:off x="4929190" y="1357298"/>
          <a:ext cx="3714776" cy="4988178"/>
        </p:xfrm>
        <a:graphic>
          <a:graphicData uri="http://schemas.openxmlformats.org/drawingml/2006/table">
            <a:tbl>
              <a:tblPr/>
              <a:tblGrid>
                <a:gridCol w="939512"/>
                <a:gridCol w="969338"/>
                <a:gridCol w="1805926"/>
              </a:tblGrid>
              <a:tr h="255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Søndag</a:t>
                      </a:r>
                      <a:endParaRPr lang="nb-NO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08.08.2010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Strømmen - Fredrikstad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Søndag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15.08.2010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Lyn - Strømmen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Søndag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22.08.2010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Strømmen - Sandnes Ulf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Søndag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29.08.2010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Bryne - Strømmen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Søndag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05.09.2010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Strømmen - Ranheim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Søndag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12.09.2010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Alta - Strømmen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Søndag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19.09.2010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Sarpsborg 08 - Strømmen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Onsdag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23.09.010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NM semi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Søndag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26.09.2010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Strømmen - Mjøndalen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Søndag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03.10.2010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Tromsdalen - Strømmen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Søndag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10.10.2010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Strømmen - Follo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Søndag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17.10.2010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Moss - Strømmen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Søndag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24.10.2010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Strømmen - Bodø/Glimt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Søndag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31.10.2010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Nybergsund Trysil - Strømmen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Søndag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07.11.2010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Strømmen - Løv-Ham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Lørdag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13.11.2010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Kval TL ("semifinale")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Søndag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14.11.2010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NM finale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Søndag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21.11.2010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Kval TL ("finale" 1)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Søndag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28.11.2010</a:t>
                      </a:r>
                      <a:endParaRPr lang="nb-NO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Kval TL ("finale" 2)</a:t>
                      </a:r>
                      <a:endParaRPr lang="nb-NO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6572296" cy="928670"/>
          </a:xfrm>
        </p:spPr>
        <p:txBody>
          <a:bodyPr>
            <a:normAutofit fontScale="90000"/>
          </a:bodyPr>
          <a:lstStyle/>
          <a:p>
            <a:pPr algn="l"/>
            <a:r>
              <a:rPr lang="nb-NO" dirty="0" smtClean="0">
                <a:solidFill>
                  <a:srgbClr val="FF0000"/>
                </a:solidFill>
                <a:latin typeface="Old English Text MT" pitchFamily="66" charset="0"/>
              </a:rPr>
              <a:t>2010 - Petter Larsen - 2010</a:t>
            </a:r>
            <a:endParaRPr lang="nb-NO" dirty="0">
              <a:solidFill>
                <a:srgbClr val="FF0000"/>
              </a:solidFill>
              <a:latin typeface="Old English Text MT" pitchFamily="66" charset="0"/>
            </a:endParaRPr>
          </a:p>
        </p:txBody>
      </p:sp>
      <p:pic>
        <p:nvPicPr>
          <p:cNvPr id="10" name="Bilde 9" descr="SG ny-logo-farger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571480"/>
            <a:ext cx="991043" cy="71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Bilde 10" descr="AL 09"/>
          <p:cNvPicPr/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7048" t="22295" r="53304" b="18361"/>
          <a:stretch>
            <a:fillRect/>
          </a:stretch>
        </p:blipFill>
        <p:spPr bwMode="auto">
          <a:xfrm>
            <a:off x="7929586" y="571480"/>
            <a:ext cx="78581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Undertittel 2"/>
          <p:cNvSpPr>
            <a:spLocks noGrp="1"/>
          </p:cNvSpPr>
          <p:nvPr>
            <p:ph type="subTitle" idx="1"/>
          </p:nvPr>
        </p:nvSpPr>
        <p:spPr>
          <a:xfrm>
            <a:off x="428596" y="1500174"/>
            <a:ext cx="8286808" cy="2214578"/>
          </a:xfrm>
        </p:spPr>
        <p:txBody>
          <a:bodyPr>
            <a:normAutofit/>
          </a:bodyPr>
          <a:lstStyle/>
          <a:p>
            <a:pPr marL="550926" lvl="0" indent="-514350" algn="l"/>
            <a:endParaRPr lang="nb-NO" sz="3400" dirty="0" smtClean="0">
              <a:solidFill>
                <a:srgbClr val="FF0000"/>
              </a:solidFill>
            </a:endParaRPr>
          </a:p>
          <a:p>
            <a:pPr marL="550926" lvl="0" indent="-514350" algn="l"/>
            <a:r>
              <a:rPr lang="nb-NO" sz="3400" dirty="0" smtClean="0">
                <a:solidFill>
                  <a:srgbClr val="FF0000"/>
                </a:solidFill>
              </a:rPr>
              <a:t> </a:t>
            </a:r>
            <a:endParaRPr lang="nb-NO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 flipH="1">
            <a:off x="714348" y="4572008"/>
            <a:ext cx="4714908" cy="1857388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63500">
            <a:noFill/>
            <a:miter lim="800000"/>
            <a:headEnd/>
            <a:tailEnd/>
          </a:ln>
          <a:effectLst>
            <a:outerShdw dist="381000" dir="10800000" algn="ctr" rotWithShape="0">
              <a:srgbClr val="FF0000">
                <a:alpha val="50000"/>
              </a:srgbClr>
            </a:outerShdw>
          </a:effectLst>
        </p:spPr>
        <p:txBody>
          <a:bodyPr vert="horz" wrap="square" lIns="457200" tIns="228600" rIns="228600" bIns="9144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nb-NO" sz="1600" b="1" dirty="0" smtClean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  <a:ea typeface="Arial" pitchFamily="34" charset="0"/>
                <a:cs typeface="Arial" pitchFamily="34" charset="0"/>
              </a:rPr>
              <a:t>”Hadde jeg fått RB kruset på Åråsen hadde jeg nektet å ta det i mot”  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nb-NO" sz="1600" b="1" dirty="0" smtClean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  <a:ea typeface="Arial" pitchFamily="34" charset="0"/>
                <a:cs typeface="Arial" pitchFamily="34" charset="0"/>
              </a:rPr>
              <a:t>”Jeg klarer ikke å bli kvitt billettene mine til cupfinalen, ingen av kameratene mine vil se Lillestrøm”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nb-NO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Bookman Old Style" pitchFamily="18" charset="0"/>
              <a:ea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Roland\Pictures\ControlCenter3\Scan\p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1428736"/>
            <a:ext cx="1103763" cy="3429024"/>
          </a:xfrm>
          <a:prstGeom prst="rect">
            <a:avLst/>
          </a:prstGeom>
          <a:noFill/>
        </p:spPr>
      </p:pic>
      <p:pic>
        <p:nvPicPr>
          <p:cNvPr id="8" name="Bilde 7"/>
          <p:cNvPicPr/>
          <p:nvPr/>
        </p:nvPicPr>
        <p:blipFill>
          <a:blip r:embed="rId5" cstate="print"/>
          <a:srcRect l="15543" t="23695" r="51962" b="36280"/>
          <a:stretch>
            <a:fillRect/>
          </a:stretch>
        </p:blipFill>
        <p:spPr bwMode="auto">
          <a:xfrm>
            <a:off x="571472" y="1357298"/>
            <a:ext cx="442915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de 8" descr="C:\Users\Roland\Pictures\Pictures\Strømmen\Lsk h 09-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3429000"/>
            <a:ext cx="1766618" cy="117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Bilde 11" descr="C:\Users\Roland\Pictures\Pictures\Strømmen\petter l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0694" y="1357298"/>
            <a:ext cx="1406196" cy="212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 flipH="1">
            <a:off x="5715008" y="4714884"/>
            <a:ext cx="3071834" cy="1571636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63500">
            <a:noFill/>
            <a:miter lim="800000"/>
            <a:headEnd/>
            <a:tailEnd/>
          </a:ln>
          <a:effectLst>
            <a:outerShdw dist="381000" dir="10800000" algn="ctr" rotWithShape="0">
              <a:srgbClr val="FF0000">
                <a:alpha val="50000"/>
              </a:srgbClr>
            </a:outerShdw>
          </a:effectLst>
        </p:spPr>
        <p:txBody>
          <a:bodyPr vert="horz" wrap="square" lIns="457200" tIns="228600" rIns="22860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b-NO" sz="2200" b="1" dirty="0" smtClean="0">
                <a:solidFill>
                  <a:schemeClr val="bg2"/>
                </a:solidFill>
                <a:latin typeface="Bookman Old Style" pitchFamily="18" charset="0"/>
                <a:ea typeface="Arial" pitchFamily="34" charset="0"/>
                <a:cs typeface="Arial" pitchFamily="34" charset="0"/>
              </a:rPr>
              <a:t>Skal vi ha ett fotballag uten en eneste strømling..?</a:t>
            </a:r>
            <a:endParaRPr kumimoji="0" lang="nb-NO" sz="22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6786610" cy="1500198"/>
          </a:xfrm>
        </p:spPr>
        <p:txBody>
          <a:bodyPr>
            <a:normAutofit fontScale="90000"/>
          </a:bodyPr>
          <a:lstStyle/>
          <a:p>
            <a:pPr algn="l"/>
            <a:r>
              <a:rPr lang="nb-NO" dirty="0" smtClean="0">
                <a:solidFill>
                  <a:srgbClr val="FF0000"/>
                </a:solidFill>
                <a:latin typeface="Old English Text MT" pitchFamily="66" charset="0"/>
              </a:rPr>
              <a:t>Da er vi klare for vårt 99. år – hva blir </a:t>
            </a:r>
            <a:r>
              <a:rPr lang="nb-NO" dirty="0" err="1" smtClean="0">
                <a:solidFill>
                  <a:srgbClr val="FF0000"/>
                </a:solidFill>
                <a:latin typeface="Old English Text MT" pitchFamily="66" charset="0"/>
              </a:rPr>
              <a:t>jubileumspresenten</a:t>
            </a:r>
            <a:r>
              <a:rPr lang="nb-NO" dirty="0" smtClean="0">
                <a:solidFill>
                  <a:srgbClr val="FF0000"/>
                </a:solidFill>
                <a:latin typeface="Old English Text MT" pitchFamily="66" charset="0"/>
              </a:rPr>
              <a:t>?</a:t>
            </a:r>
            <a:endParaRPr lang="nb-NO" dirty="0">
              <a:solidFill>
                <a:srgbClr val="FF0000"/>
              </a:solidFill>
              <a:latin typeface="Old English Text MT" pitchFamily="66" charset="0"/>
            </a:endParaRPr>
          </a:p>
        </p:txBody>
      </p:sp>
      <p:pic>
        <p:nvPicPr>
          <p:cNvPr id="10" name="Bilde 9" descr="SG ny-logo-farger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571480"/>
            <a:ext cx="991043" cy="71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Bilde 10" descr="AL 09"/>
          <p:cNvPicPr/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7048" t="22295" r="53304" b="18361"/>
          <a:stretch>
            <a:fillRect/>
          </a:stretch>
        </p:blipFill>
        <p:spPr bwMode="auto">
          <a:xfrm>
            <a:off x="7929586" y="571480"/>
            <a:ext cx="78581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 flipH="1">
            <a:off x="857223" y="4786322"/>
            <a:ext cx="6572299" cy="1643074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63500">
            <a:noFill/>
            <a:miter lim="800000"/>
            <a:headEnd/>
            <a:tailEnd/>
          </a:ln>
          <a:effectLst>
            <a:outerShdw dist="381000" dir="10800000" algn="ctr" rotWithShape="0">
              <a:srgbClr val="FF0000">
                <a:alpha val="50000"/>
              </a:srgbClr>
            </a:outerShdw>
          </a:effectLst>
        </p:spPr>
        <p:txBody>
          <a:bodyPr vert="horz" wrap="square" lIns="457200" tIns="228600" rIns="22860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b-NO" b="1" dirty="0" smtClean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  <a:ea typeface="Arial" pitchFamily="34" charset="0"/>
                <a:cs typeface="Arial" pitchFamily="34" charset="0"/>
              </a:rPr>
              <a:t>Drikk øl – støtt klubben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nb-NO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Bookman Old Style" pitchFamily="18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b-NO" b="1" dirty="0" smtClean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  <a:ea typeface="Arial" pitchFamily="34" charset="0"/>
                <a:cs typeface="Arial" pitchFamily="34" charset="0"/>
              </a:rPr>
              <a:t>Spis pølser – støtt deg selv</a:t>
            </a:r>
            <a:endParaRPr kumimoji="0" lang="nb-NO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Roland\Pictures\Pictures\Strømmen\seri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786322"/>
            <a:ext cx="6000792" cy="1682004"/>
          </a:xfrm>
          <a:prstGeom prst="rect">
            <a:avLst/>
          </a:prstGeom>
          <a:noFill/>
        </p:spPr>
      </p:pic>
      <p:pic>
        <p:nvPicPr>
          <p:cNvPr id="8" name="Bilde 7" descr="C:\Users\Roland\Pictures\Pictures\Strømmen\SIF.jpg"/>
          <p:cNvPicPr/>
          <p:nvPr/>
        </p:nvPicPr>
        <p:blipFill>
          <a:blip r:embed="rId5" cstate="print"/>
          <a:srcRect b="46296"/>
          <a:stretch>
            <a:fillRect/>
          </a:stretch>
        </p:blipFill>
        <p:spPr bwMode="auto">
          <a:xfrm>
            <a:off x="428596" y="2071678"/>
            <a:ext cx="471490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Bilde 12" descr="C:\Users\Roland\Pictures\Pictures\Strømmen\SIF.jpg"/>
          <p:cNvPicPr/>
          <p:nvPr/>
        </p:nvPicPr>
        <p:blipFill>
          <a:blip r:embed="rId5" cstate="print"/>
          <a:srcRect t="53704"/>
          <a:stretch>
            <a:fillRect/>
          </a:stretch>
        </p:blipFill>
        <p:spPr bwMode="auto">
          <a:xfrm>
            <a:off x="5143504" y="3429000"/>
            <a:ext cx="364333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Users\Roland\Pictures\Pictures\Annet\konge8.jpg"/>
          <p:cNvPicPr>
            <a:picLocks noChangeAspect="1" noChangeArrowheads="1"/>
          </p:cNvPicPr>
          <p:nvPr/>
        </p:nvPicPr>
        <p:blipFill>
          <a:blip r:embed="rId6" cstate="print">
            <a:grayscl/>
            <a:lum bright="20000"/>
          </a:blip>
          <a:srcRect l="13047" r="4835" b="11207"/>
          <a:stretch>
            <a:fillRect/>
          </a:stretch>
        </p:blipFill>
        <p:spPr bwMode="auto">
          <a:xfrm rot="1185153">
            <a:off x="3555788" y="275175"/>
            <a:ext cx="2753718" cy="6302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2786050" cy="928670"/>
          </a:xfrm>
        </p:spPr>
        <p:txBody>
          <a:bodyPr>
            <a:normAutofit/>
          </a:bodyPr>
          <a:lstStyle/>
          <a:p>
            <a:r>
              <a:rPr lang="nb-NO" dirty="0" smtClean="0">
                <a:solidFill>
                  <a:srgbClr val="FF0000"/>
                </a:solidFill>
                <a:latin typeface="Old English Text MT" pitchFamily="66" charset="0"/>
              </a:rPr>
              <a:t>Dagsorden</a:t>
            </a:r>
            <a:endParaRPr lang="nb-NO" dirty="0">
              <a:solidFill>
                <a:srgbClr val="FF0000"/>
              </a:solidFill>
              <a:latin typeface="Old English Text MT" pitchFamily="66" charset="0"/>
            </a:endParaRPr>
          </a:p>
        </p:txBody>
      </p:sp>
      <p:pic>
        <p:nvPicPr>
          <p:cNvPr id="10" name="Bilde 9" descr="SG ny-logo-farger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571480"/>
            <a:ext cx="991043" cy="71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Bilde 10" descr="AL 09"/>
          <p:cNvPicPr/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7048" t="22295" r="53304" b="18361"/>
          <a:stretch>
            <a:fillRect/>
          </a:stretch>
        </p:blipFill>
        <p:spPr bwMode="auto">
          <a:xfrm>
            <a:off x="7929586" y="571480"/>
            <a:ext cx="78581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Undertittel 2"/>
          <p:cNvSpPr>
            <a:spLocks noGrp="1"/>
          </p:cNvSpPr>
          <p:nvPr>
            <p:ph type="subTitle" idx="1"/>
          </p:nvPr>
        </p:nvSpPr>
        <p:spPr>
          <a:xfrm>
            <a:off x="428596" y="1500174"/>
            <a:ext cx="8286808" cy="4857784"/>
          </a:xfrm>
        </p:spPr>
        <p:txBody>
          <a:bodyPr>
            <a:normAutofit fontScale="77500" lnSpcReduction="20000"/>
          </a:bodyPr>
          <a:lstStyle/>
          <a:p>
            <a:pPr marL="550926" lvl="0" indent="-514350" algn="l"/>
            <a:r>
              <a:rPr lang="nb-NO" sz="3400" dirty="0" smtClean="0">
                <a:solidFill>
                  <a:srgbClr val="FF0000"/>
                </a:solidFill>
              </a:rPr>
              <a:t>Velkommen. Praktiske opplysninger</a:t>
            </a:r>
          </a:p>
          <a:p>
            <a:pPr marL="550926" indent="-514350" algn="l"/>
            <a:endParaRPr lang="nb-NO" sz="3400" dirty="0" smtClean="0">
              <a:solidFill>
                <a:srgbClr val="FF0000"/>
              </a:solidFill>
            </a:endParaRPr>
          </a:p>
          <a:p>
            <a:pPr marL="550926" lvl="0" indent="-514350" algn="l"/>
            <a:r>
              <a:rPr lang="nb-NO" sz="3400" dirty="0" smtClean="0">
                <a:solidFill>
                  <a:srgbClr val="FF0000"/>
                </a:solidFill>
              </a:rPr>
              <a:t>Per Nygren – usjenert og usensurert</a:t>
            </a:r>
          </a:p>
          <a:p>
            <a:pPr marL="550926" indent="-514350" algn="l"/>
            <a:endParaRPr lang="nb-NO" sz="3400" dirty="0" smtClean="0">
              <a:solidFill>
                <a:srgbClr val="FF0000"/>
              </a:solidFill>
            </a:endParaRPr>
          </a:p>
          <a:p>
            <a:pPr marL="550926" lvl="0" indent="-514350" algn="l"/>
            <a:r>
              <a:rPr lang="nb-NO" sz="3400" dirty="0" smtClean="0">
                <a:solidFill>
                  <a:srgbClr val="FF0000"/>
                </a:solidFill>
              </a:rPr>
              <a:t>Hvordan få folk på kamp? </a:t>
            </a:r>
          </a:p>
          <a:p>
            <a:pPr marL="550926" lvl="0" indent="-514350" algn="l"/>
            <a:r>
              <a:rPr lang="nb-NO" sz="3400" dirty="0" smtClean="0">
                <a:solidFill>
                  <a:srgbClr val="FF0000"/>
                </a:solidFill>
              </a:rPr>
              <a:t> </a:t>
            </a:r>
          </a:p>
          <a:p>
            <a:pPr marL="550926" lvl="0" indent="-514350" algn="l"/>
            <a:r>
              <a:rPr lang="nb-NO" sz="3400" dirty="0" smtClean="0">
                <a:solidFill>
                  <a:srgbClr val="FF0000"/>
                </a:solidFill>
              </a:rPr>
              <a:t>Mer engasjement på kamp</a:t>
            </a:r>
          </a:p>
          <a:p>
            <a:pPr marL="550926" indent="-514350" algn="l"/>
            <a:r>
              <a:rPr lang="nb-NO" sz="3400" dirty="0" smtClean="0">
                <a:solidFill>
                  <a:srgbClr val="FF0000"/>
                </a:solidFill>
              </a:rPr>
              <a:t> </a:t>
            </a:r>
          </a:p>
          <a:p>
            <a:pPr marL="550926" lvl="0" indent="-514350" algn="l"/>
            <a:r>
              <a:rPr lang="nb-NO" sz="3400" dirty="0" smtClean="0">
                <a:solidFill>
                  <a:srgbClr val="FF0000"/>
                </a:solidFill>
              </a:rPr>
              <a:t>Pub</a:t>
            </a:r>
          </a:p>
          <a:p>
            <a:pPr marL="550926" indent="-514350" algn="l"/>
            <a:r>
              <a:rPr lang="nb-NO" sz="3400" dirty="0" smtClean="0">
                <a:solidFill>
                  <a:srgbClr val="FF0000"/>
                </a:solidFill>
              </a:rPr>
              <a:t> </a:t>
            </a:r>
          </a:p>
          <a:p>
            <a:pPr marL="550926" lvl="0" indent="-514350" algn="l"/>
            <a:r>
              <a:rPr lang="nb-NO" sz="3400" dirty="0" smtClean="0">
                <a:solidFill>
                  <a:srgbClr val="FF0000"/>
                </a:solidFill>
              </a:rPr>
              <a:t>Sette farge på tribunene</a:t>
            </a:r>
          </a:p>
          <a:p>
            <a:pPr marL="550926" indent="-514350" algn="l"/>
            <a:r>
              <a:rPr lang="nb-NO" sz="3400" dirty="0" smtClean="0">
                <a:solidFill>
                  <a:srgbClr val="FF0000"/>
                </a:solidFill>
              </a:rPr>
              <a:t> </a:t>
            </a:r>
          </a:p>
          <a:p>
            <a:pPr marL="550926" lvl="0" indent="-514350" algn="l"/>
            <a:r>
              <a:rPr lang="nb-NO" sz="3400" dirty="0" smtClean="0">
                <a:solidFill>
                  <a:srgbClr val="FF0000"/>
                </a:solidFill>
              </a:rPr>
              <a:t>Turer</a:t>
            </a:r>
          </a:p>
          <a:p>
            <a:pPr marL="550926" indent="-514350" algn="l"/>
            <a:r>
              <a:rPr lang="nb-NO" sz="3400" dirty="0" smtClean="0">
                <a:solidFill>
                  <a:srgbClr val="FF0000"/>
                </a:solidFill>
              </a:rPr>
              <a:t> </a:t>
            </a:r>
          </a:p>
          <a:p>
            <a:pPr marL="550926" lvl="0" indent="-514350" algn="l"/>
            <a:r>
              <a:rPr lang="nb-NO" sz="3400" dirty="0" smtClean="0">
                <a:solidFill>
                  <a:srgbClr val="FF0000"/>
                </a:solidFill>
              </a:rPr>
              <a:t>Annet</a:t>
            </a:r>
          </a:p>
          <a:p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2786050" cy="928670"/>
          </a:xfrm>
        </p:spPr>
        <p:txBody>
          <a:bodyPr>
            <a:normAutofit/>
          </a:bodyPr>
          <a:lstStyle/>
          <a:p>
            <a:pPr algn="l"/>
            <a:r>
              <a:rPr lang="nb-NO" dirty="0" smtClean="0">
                <a:solidFill>
                  <a:srgbClr val="FF0000"/>
                </a:solidFill>
                <a:latin typeface="Old English Text MT" pitchFamily="66" charset="0"/>
              </a:rPr>
              <a:t>Praktisk</a:t>
            </a:r>
            <a:endParaRPr lang="nb-NO" dirty="0">
              <a:solidFill>
                <a:srgbClr val="FF0000"/>
              </a:solidFill>
              <a:latin typeface="Old English Text MT" pitchFamily="66" charset="0"/>
            </a:endParaRPr>
          </a:p>
        </p:txBody>
      </p:sp>
      <p:pic>
        <p:nvPicPr>
          <p:cNvPr id="10" name="Bilde 9" descr="SG ny-logo-farger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571480"/>
            <a:ext cx="991043" cy="71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Bilde 10" descr="AL 09"/>
          <p:cNvPicPr/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7048" t="22295" r="53304" b="18361"/>
          <a:stretch>
            <a:fillRect/>
          </a:stretch>
        </p:blipFill>
        <p:spPr bwMode="auto">
          <a:xfrm>
            <a:off x="7929586" y="571480"/>
            <a:ext cx="78581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Undertittel 2"/>
          <p:cNvSpPr>
            <a:spLocks noGrp="1"/>
          </p:cNvSpPr>
          <p:nvPr>
            <p:ph type="subTitle" idx="1"/>
          </p:nvPr>
        </p:nvSpPr>
        <p:spPr>
          <a:xfrm>
            <a:off x="428596" y="1500174"/>
            <a:ext cx="8286808" cy="2214578"/>
          </a:xfrm>
        </p:spPr>
        <p:txBody>
          <a:bodyPr>
            <a:normAutofit fontScale="85000" lnSpcReduction="20000"/>
          </a:bodyPr>
          <a:lstStyle/>
          <a:p>
            <a:pPr marL="550926" lvl="0" indent="-514350" algn="l"/>
            <a:r>
              <a:rPr lang="nb-NO" sz="3400" dirty="0" smtClean="0">
                <a:solidFill>
                  <a:srgbClr val="FF0000"/>
                </a:solidFill>
              </a:rPr>
              <a:t>Øl og pølser</a:t>
            </a:r>
          </a:p>
          <a:p>
            <a:pPr marL="550926" indent="-514350" algn="l"/>
            <a:endParaRPr lang="nb-NO" sz="3400" dirty="0" smtClean="0">
              <a:solidFill>
                <a:srgbClr val="FF0000"/>
              </a:solidFill>
            </a:endParaRPr>
          </a:p>
          <a:p>
            <a:pPr marL="550926" lvl="0" indent="-514350" algn="l"/>
            <a:r>
              <a:rPr lang="nb-NO" sz="3400" dirty="0" smtClean="0">
                <a:solidFill>
                  <a:srgbClr val="FF0000"/>
                </a:solidFill>
              </a:rPr>
              <a:t>Supportereffekter</a:t>
            </a:r>
          </a:p>
          <a:p>
            <a:pPr marL="550926" indent="-514350" algn="l"/>
            <a:endParaRPr lang="nb-NO" sz="3400" dirty="0" smtClean="0">
              <a:solidFill>
                <a:srgbClr val="FF0000"/>
              </a:solidFill>
            </a:endParaRPr>
          </a:p>
          <a:p>
            <a:pPr marL="550926" lvl="0" indent="-514350" algn="l"/>
            <a:r>
              <a:rPr lang="nb-NO" sz="3400" dirty="0" smtClean="0">
                <a:solidFill>
                  <a:srgbClr val="FF0000"/>
                </a:solidFill>
              </a:rPr>
              <a:t>Tidsskjema </a:t>
            </a:r>
          </a:p>
          <a:p>
            <a:pPr marL="550926" lvl="0" indent="-514350" algn="l"/>
            <a:r>
              <a:rPr lang="nb-NO" sz="3400" dirty="0" smtClean="0">
                <a:solidFill>
                  <a:srgbClr val="FF0000"/>
                </a:solidFill>
              </a:rPr>
              <a:t> </a:t>
            </a:r>
            <a:endParaRPr lang="nb-NO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 flipH="1">
            <a:off x="857224" y="4786322"/>
            <a:ext cx="6572299" cy="1571636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63500">
            <a:noFill/>
            <a:miter lim="800000"/>
            <a:headEnd/>
            <a:tailEnd/>
          </a:ln>
          <a:effectLst>
            <a:outerShdw dist="381000" dir="10800000" algn="ctr" rotWithShape="0">
              <a:srgbClr val="FF0000">
                <a:alpha val="50000"/>
              </a:srgbClr>
            </a:outerShdw>
          </a:effectLst>
        </p:spPr>
        <p:txBody>
          <a:bodyPr vert="horz" wrap="square" lIns="457200" tIns="228600" rIns="22860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b-NO" b="1" dirty="0" smtClean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  <a:ea typeface="Arial" pitchFamily="34" charset="0"/>
                <a:cs typeface="Arial" pitchFamily="34" charset="0"/>
              </a:rPr>
              <a:t>Drikk øl – støtt klubben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nb-NO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Bookman Old Style" pitchFamily="18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b-NO" b="1" dirty="0" smtClean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  <a:ea typeface="Arial" pitchFamily="34" charset="0"/>
                <a:cs typeface="Arial" pitchFamily="34" charset="0"/>
              </a:rPr>
              <a:t>Spis pølser – støtt deg selv</a:t>
            </a:r>
            <a:endParaRPr kumimoji="0" lang="nb-NO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C:\Users\Roland\Pictures\Pictures\Strømmen\opprykk09j.jpg"/>
          <p:cNvPicPr/>
          <p:nvPr/>
        </p:nvPicPr>
        <p:blipFill>
          <a:blip r:embed="rId2" cstate="print">
            <a:grayscl/>
            <a:lum bright="30000"/>
          </a:blip>
          <a:srcRect l="30471" r="26162"/>
          <a:stretch>
            <a:fillRect/>
          </a:stretch>
        </p:blipFill>
        <p:spPr bwMode="auto">
          <a:xfrm>
            <a:off x="4286248" y="2000240"/>
            <a:ext cx="2484844" cy="3806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4929222" cy="1428760"/>
          </a:xfrm>
        </p:spPr>
        <p:txBody>
          <a:bodyPr>
            <a:normAutofit fontScale="90000"/>
          </a:bodyPr>
          <a:lstStyle/>
          <a:p>
            <a:pPr algn="l"/>
            <a:r>
              <a:rPr lang="nb-NO" dirty="0" smtClean="0">
                <a:solidFill>
                  <a:srgbClr val="FF0000"/>
                </a:solidFill>
                <a:latin typeface="Old English Text MT" pitchFamily="66" charset="0"/>
              </a:rPr>
              <a:t>Per Nygren – usjenert og usensurert</a:t>
            </a:r>
            <a:endParaRPr lang="nb-NO" dirty="0">
              <a:solidFill>
                <a:srgbClr val="FF0000"/>
              </a:solidFill>
              <a:latin typeface="Old English Text MT" pitchFamily="66" charset="0"/>
            </a:endParaRPr>
          </a:p>
        </p:txBody>
      </p:sp>
      <p:pic>
        <p:nvPicPr>
          <p:cNvPr id="10" name="Bilde 9" descr="SG ny-logo-farger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571480"/>
            <a:ext cx="991043" cy="71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Bilde 10" descr="AL 09"/>
          <p:cNvPicPr/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7048" t="22295" r="53304" b="18361"/>
          <a:stretch>
            <a:fillRect/>
          </a:stretch>
        </p:blipFill>
        <p:spPr bwMode="auto">
          <a:xfrm>
            <a:off x="7929586" y="571480"/>
            <a:ext cx="78581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Undertittel 2"/>
          <p:cNvSpPr>
            <a:spLocks noGrp="1"/>
          </p:cNvSpPr>
          <p:nvPr>
            <p:ph type="subTitle" idx="1"/>
          </p:nvPr>
        </p:nvSpPr>
        <p:spPr>
          <a:xfrm>
            <a:off x="428596" y="1714488"/>
            <a:ext cx="8286808" cy="2214578"/>
          </a:xfrm>
        </p:spPr>
        <p:txBody>
          <a:bodyPr>
            <a:normAutofit fontScale="70000" lnSpcReduction="20000"/>
          </a:bodyPr>
          <a:lstStyle/>
          <a:p>
            <a:pPr marL="550926" lvl="0" indent="-514350" algn="l"/>
            <a:r>
              <a:rPr lang="nb-NO" sz="3400" dirty="0" smtClean="0">
                <a:solidFill>
                  <a:srgbClr val="FF0000"/>
                </a:solidFill>
              </a:rPr>
              <a:t>Økonomi (sponsorer, budsjett, tilskuere)</a:t>
            </a:r>
          </a:p>
          <a:p>
            <a:pPr marL="550926" indent="-514350" algn="l"/>
            <a:endParaRPr lang="nb-NO" sz="2600" dirty="0" smtClean="0">
              <a:solidFill>
                <a:srgbClr val="FF0000"/>
              </a:solidFill>
            </a:endParaRPr>
          </a:p>
          <a:p>
            <a:pPr marL="550926" lvl="0" indent="-514350" algn="l"/>
            <a:r>
              <a:rPr lang="nb-NO" sz="3400" dirty="0" smtClean="0">
                <a:solidFill>
                  <a:srgbClr val="FF0000"/>
                </a:solidFill>
              </a:rPr>
              <a:t>Stallen</a:t>
            </a:r>
          </a:p>
          <a:p>
            <a:pPr marL="550926" indent="-514350" algn="l"/>
            <a:endParaRPr lang="nb-NO" sz="2600" dirty="0" smtClean="0">
              <a:solidFill>
                <a:srgbClr val="FF0000"/>
              </a:solidFill>
            </a:endParaRPr>
          </a:p>
          <a:p>
            <a:pPr marL="550926" lvl="0" indent="-514350" algn="l"/>
            <a:r>
              <a:rPr lang="nb-NO" sz="3400" dirty="0" smtClean="0">
                <a:solidFill>
                  <a:srgbClr val="FF0000"/>
                </a:solidFill>
              </a:rPr>
              <a:t>Strømmen Stadion</a:t>
            </a:r>
          </a:p>
          <a:p>
            <a:pPr marL="550926" lvl="0" indent="-514350" algn="l"/>
            <a:endParaRPr lang="nb-NO" sz="2600" dirty="0" smtClean="0">
              <a:solidFill>
                <a:srgbClr val="FF0000"/>
              </a:solidFill>
            </a:endParaRPr>
          </a:p>
          <a:p>
            <a:pPr marL="550926" lvl="0" indent="-514350" algn="l"/>
            <a:r>
              <a:rPr lang="nb-NO" sz="3400" dirty="0" smtClean="0">
                <a:solidFill>
                  <a:srgbClr val="FF0000"/>
                </a:solidFill>
              </a:rPr>
              <a:t>Annet </a:t>
            </a:r>
          </a:p>
          <a:p>
            <a:pPr marL="550926" lvl="0" indent="-514350" algn="l"/>
            <a:r>
              <a:rPr lang="nb-NO" sz="3400" dirty="0" smtClean="0">
                <a:solidFill>
                  <a:srgbClr val="FF0000"/>
                </a:solidFill>
              </a:rPr>
              <a:t> </a:t>
            </a:r>
            <a:endParaRPr lang="nb-NO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 flipH="1">
            <a:off x="857221" y="4786322"/>
            <a:ext cx="7286678" cy="1571636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63500">
            <a:noFill/>
            <a:miter lim="800000"/>
            <a:headEnd/>
            <a:tailEnd/>
          </a:ln>
          <a:effectLst>
            <a:outerShdw dist="381000" dir="10800000" algn="ctr" rotWithShape="0">
              <a:srgbClr val="FF0000">
                <a:alpha val="50000"/>
              </a:srgbClr>
            </a:outerShdw>
          </a:effectLst>
        </p:spPr>
        <p:txBody>
          <a:bodyPr vert="horz" wrap="square" lIns="457200" tIns="228600" rIns="22860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b-NO" b="1" dirty="0" smtClean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  <a:ea typeface="Arial" pitchFamily="34" charset="0"/>
                <a:cs typeface="Arial" pitchFamily="34" charset="0"/>
              </a:rPr>
              <a:t>Ovennevnte er våre stikkord, ikke et fastlagt manus.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nb-NO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Bookman Old Style" pitchFamily="18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b-NO" b="1" dirty="0" smtClean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  <a:ea typeface="Arial" pitchFamily="34" charset="0"/>
                <a:cs typeface="Arial" pitchFamily="34" charset="0"/>
              </a:rPr>
              <a:t>Spørsmål etter hvert tema – eller når Per ber om det.</a:t>
            </a:r>
            <a:endParaRPr kumimoji="0" lang="nb-NO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Bildeforklaring formet som en ellipse 8"/>
          <p:cNvSpPr/>
          <p:nvPr/>
        </p:nvSpPr>
        <p:spPr>
          <a:xfrm>
            <a:off x="6586678" y="1128558"/>
            <a:ext cx="2143108" cy="2143140"/>
          </a:xfrm>
          <a:prstGeom prst="wedgeEllipseCallout">
            <a:avLst>
              <a:gd name="adj1" fmla="val -96144"/>
              <a:gd name="adj2" fmla="val 2643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Hva synes dere om Lillestrøm?</a:t>
            </a:r>
            <a:endParaRPr lang="nb-NO" dirty="0"/>
          </a:p>
        </p:txBody>
      </p:sp>
      <p:pic>
        <p:nvPicPr>
          <p:cNvPr id="12" name="Bilde 11" descr="C:\Users\Roland\Pictures\Pictures\Strømmen\Lisens.jpg"/>
          <p:cNvPicPr/>
          <p:nvPr/>
        </p:nvPicPr>
        <p:blipFill>
          <a:blip r:embed="rId5" cstate="print"/>
          <a:srcRect l="7143" b="19575"/>
          <a:stretch>
            <a:fillRect/>
          </a:stretch>
        </p:blipFill>
        <p:spPr bwMode="auto">
          <a:xfrm>
            <a:off x="2285984" y="3786190"/>
            <a:ext cx="185738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6215106" cy="928670"/>
          </a:xfrm>
        </p:spPr>
        <p:txBody>
          <a:bodyPr>
            <a:normAutofit/>
          </a:bodyPr>
          <a:lstStyle/>
          <a:p>
            <a:pPr algn="l"/>
            <a:r>
              <a:rPr lang="nb-NO" dirty="0" smtClean="0">
                <a:solidFill>
                  <a:srgbClr val="FF0000"/>
                </a:solidFill>
                <a:latin typeface="Old English Text MT" pitchFamily="66" charset="0"/>
              </a:rPr>
              <a:t>Stallen</a:t>
            </a:r>
            <a:endParaRPr lang="nb-NO" dirty="0">
              <a:solidFill>
                <a:srgbClr val="FF0000"/>
              </a:solidFill>
              <a:latin typeface="Old English Text MT" pitchFamily="66" charset="0"/>
            </a:endParaRPr>
          </a:p>
        </p:txBody>
      </p:sp>
      <p:pic>
        <p:nvPicPr>
          <p:cNvPr id="10" name="Bilde 9" descr="SG ny-logo-farger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571480"/>
            <a:ext cx="991043" cy="71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Bilde 10" descr="AL 09"/>
          <p:cNvPicPr/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7048" t="22295" r="53304" b="18361"/>
          <a:stretch>
            <a:fillRect/>
          </a:stretch>
        </p:blipFill>
        <p:spPr bwMode="auto">
          <a:xfrm>
            <a:off x="7929586" y="571480"/>
            <a:ext cx="78581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Undertittel 2"/>
          <p:cNvSpPr>
            <a:spLocks noGrp="1"/>
          </p:cNvSpPr>
          <p:nvPr>
            <p:ph type="subTitle" idx="1"/>
          </p:nvPr>
        </p:nvSpPr>
        <p:spPr>
          <a:xfrm>
            <a:off x="428596" y="1285860"/>
            <a:ext cx="8286808" cy="3857652"/>
          </a:xfrm>
        </p:spPr>
        <p:txBody>
          <a:bodyPr>
            <a:normAutofit fontScale="70000" lnSpcReduction="20000"/>
          </a:bodyPr>
          <a:lstStyle/>
          <a:p>
            <a:pPr marL="550926" lvl="0" indent="-514350" algn="l"/>
            <a:r>
              <a:rPr lang="nb-NO" sz="3400" b="1" dirty="0" smtClean="0">
                <a:solidFill>
                  <a:srgbClr val="FF0000"/>
                </a:solidFill>
                <a:latin typeface="Andalus" pitchFamily="2" charset="-78"/>
                <a:cs typeface="Andalus" pitchFamily="2" charset="-78"/>
              </a:rPr>
              <a:t>Totalt vil stallen telle 23-24 spillere med en sammensetning av tre keepere, tre unge spillere og 17-18 ”voksne” etablerte.</a:t>
            </a:r>
          </a:p>
          <a:p>
            <a:pPr marL="550926" indent="-514350" algn="l"/>
            <a:endParaRPr lang="nb-NO" sz="3400" dirty="0" smtClean="0">
              <a:solidFill>
                <a:srgbClr val="FF0000"/>
              </a:solidFill>
              <a:latin typeface="Andalus" pitchFamily="2" charset="-78"/>
              <a:cs typeface="Andalus" pitchFamily="2" charset="-78"/>
            </a:endParaRPr>
          </a:p>
          <a:p>
            <a:pPr marL="550926" indent="-514350" algn="l"/>
            <a:r>
              <a:rPr lang="nb-NO" sz="3400" dirty="0" smtClean="0">
                <a:solidFill>
                  <a:srgbClr val="FF0000"/>
                </a:solidFill>
                <a:latin typeface="Andalus" pitchFamily="2" charset="-78"/>
                <a:cs typeface="Andalus" pitchFamily="2" charset="-78"/>
              </a:rPr>
              <a:t>Kim </a:t>
            </a:r>
            <a:r>
              <a:rPr lang="nb-NO" sz="3400" dirty="0" err="1" smtClean="0">
                <a:solidFill>
                  <a:srgbClr val="FF0000"/>
                </a:solidFill>
                <a:latin typeface="Andalus" pitchFamily="2" charset="-78"/>
                <a:cs typeface="Andalus" pitchFamily="2" charset="-78"/>
              </a:rPr>
              <a:t>Hording</a:t>
            </a:r>
            <a:r>
              <a:rPr lang="nb-NO" sz="3400" dirty="0" smtClean="0">
                <a:solidFill>
                  <a:srgbClr val="FF0000"/>
                </a:solidFill>
                <a:latin typeface="Andalus" pitchFamily="2" charset="-78"/>
                <a:cs typeface="Andalus" pitchFamily="2" charset="-78"/>
              </a:rPr>
              <a:t>, Emil Waters, Erlend, Johan Nås, Henrik, </a:t>
            </a:r>
            <a:r>
              <a:rPr lang="nb-NO" sz="3400" dirty="0" err="1" smtClean="0">
                <a:solidFill>
                  <a:srgbClr val="FF0000"/>
                </a:solidFill>
                <a:latin typeface="Andalus" pitchFamily="2" charset="-78"/>
                <a:cs typeface="Andalus" pitchFamily="2" charset="-78"/>
              </a:rPr>
              <a:t>Sezan</a:t>
            </a:r>
            <a:r>
              <a:rPr lang="nb-NO" sz="3400" dirty="0" smtClean="0">
                <a:solidFill>
                  <a:srgbClr val="FF0000"/>
                </a:solidFill>
                <a:latin typeface="Andalus" pitchFamily="2" charset="-78"/>
                <a:cs typeface="Andalus" pitchFamily="2" charset="-78"/>
              </a:rPr>
              <a:t>, Jonny, Jonas, Eivind, Alan og Trond Haugstad</a:t>
            </a:r>
          </a:p>
          <a:p>
            <a:pPr marL="550926" indent="-514350" algn="l"/>
            <a:endParaRPr lang="nb-NO" sz="3400" dirty="0" smtClean="0">
              <a:solidFill>
                <a:srgbClr val="FF0000"/>
              </a:solidFill>
              <a:latin typeface="Andalus" pitchFamily="2" charset="-78"/>
              <a:cs typeface="Andalus" pitchFamily="2" charset="-78"/>
            </a:endParaRPr>
          </a:p>
          <a:p>
            <a:pPr marL="550926" indent="-514350" algn="l"/>
            <a:r>
              <a:rPr lang="nb-NO" sz="3400" dirty="0" smtClean="0">
                <a:solidFill>
                  <a:srgbClr val="FF0000"/>
                </a:solidFill>
                <a:latin typeface="Andalus" pitchFamily="2" charset="-78"/>
                <a:cs typeface="Andalus" pitchFamily="2" charset="-78"/>
              </a:rPr>
              <a:t>Tom Kristoffersen (Kamma), Frode </a:t>
            </a:r>
            <a:r>
              <a:rPr lang="nb-NO" sz="3400" dirty="0" err="1" smtClean="0">
                <a:solidFill>
                  <a:srgbClr val="FF0000"/>
                </a:solidFill>
                <a:latin typeface="Andalus" pitchFamily="2" charset="-78"/>
                <a:cs typeface="Andalus" pitchFamily="2" charset="-78"/>
              </a:rPr>
              <a:t>Bjørnevik</a:t>
            </a:r>
            <a:r>
              <a:rPr lang="nb-NO" sz="3400" dirty="0" smtClean="0">
                <a:solidFill>
                  <a:srgbClr val="FF0000"/>
                </a:solidFill>
                <a:latin typeface="Andalus" pitchFamily="2" charset="-78"/>
                <a:cs typeface="Andalus" pitchFamily="2" charset="-78"/>
              </a:rPr>
              <a:t> (Kamma), Nikolai </a:t>
            </a:r>
            <a:r>
              <a:rPr lang="nb-NO" sz="3400" dirty="0" err="1" smtClean="0">
                <a:solidFill>
                  <a:srgbClr val="FF0000"/>
                </a:solidFill>
                <a:latin typeface="Andalus" pitchFamily="2" charset="-78"/>
                <a:cs typeface="Andalus" pitchFamily="2" charset="-78"/>
              </a:rPr>
              <a:t>Djupesland</a:t>
            </a:r>
            <a:r>
              <a:rPr lang="nb-NO" sz="3400" dirty="0" smtClean="0">
                <a:solidFill>
                  <a:srgbClr val="FF0000"/>
                </a:solidFill>
                <a:latin typeface="Andalus" pitchFamily="2" charset="-78"/>
                <a:cs typeface="Andalus" pitchFamily="2" charset="-78"/>
              </a:rPr>
              <a:t> (VIF), Emilio </a:t>
            </a:r>
            <a:r>
              <a:rPr lang="nb-NO" sz="3400" dirty="0" err="1" smtClean="0">
                <a:solidFill>
                  <a:srgbClr val="FF0000"/>
                </a:solidFill>
                <a:latin typeface="Andalus" pitchFamily="2" charset="-78"/>
                <a:cs typeface="Andalus" pitchFamily="2" charset="-78"/>
              </a:rPr>
              <a:t>Garcia</a:t>
            </a:r>
            <a:r>
              <a:rPr lang="nb-NO" sz="3400" dirty="0" smtClean="0">
                <a:solidFill>
                  <a:srgbClr val="FF0000"/>
                </a:solidFill>
                <a:latin typeface="Andalus" pitchFamily="2" charset="-78"/>
                <a:cs typeface="Andalus" pitchFamily="2" charset="-78"/>
              </a:rPr>
              <a:t> (VIF), Christer Jensen (VIF), Kenneth Andreassen (Valdres), Fredrik Nilsen (KIL), Andreas Moen (KIL).</a:t>
            </a:r>
          </a:p>
          <a:p>
            <a:pPr marL="550926" indent="-514350" algn="l"/>
            <a:endParaRPr lang="nb-NO" sz="3400" dirty="0" smtClean="0">
              <a:solidFill>
                <a:srgbClr val="FF0000"/>
              </a:solidFill>
              <a:latin typeface="Andalus" pitchFamily="2" charset="-78"/>
              <a:cs typeface="Andalus" pitchFamily="2" charset="-78"/>
            </a:endParaRPr>
          </a:p>
          <a:p>
            <a:pPr marL="550926" indent="-514350" algn="l"/>
            <a:r>
              <a:rPr lang="nb-NO" sz="3400" dirty="0" smtClean="0">
                <a:solidFill>
                  <a:srgbClr val="FF0000"/>
                </a:solidFill>
                <a:latin typeface="Andalus" pitchFamily="2" charset="-78"/>
                <a:cs typeface="Andalus" pitchFamily="2" charset="-78"/>
              </a:rPr>
              <a:t>Petter, </a:t>
            </a:r>
            <a:r>
              <a:rPr lang="nb-NO" sz="3400" dirty="0" err="1" smtClean="0">
                <a:solidFill>
                  <a:srgbClr val="FF0000"/>
                </a:solidFill>
                <a:latin typeface="Andalus" pitchFamily="2" charset="-78"/>
                <a:cs typeface="Andalus" pitchFamily="2" charset="-78"/>
              </a:rPr>
              <a:t>Skhodran</a:t>
            </a:r>
            <a:r>
              <a:rPr lang="nb-NO" sz="3400" dirty="0" smtClean="0">
                <a:solidFill>
                  <a:srgbClr val="FF0000"/>
                </a:solidFill>
                <a:latin typeface="Andalus" pitchFamily="2" charset="-78"/>
                <a:cs typeface="Andalus" pitchFamily="2" charset="-78"/>
              </a:rPr>
              <a:t> ????</a:t>
            </a:r>
          </a:p>
          <a:p>
            <a:pPr marL="550926" lvl="0" indent="-514350" algn="l"/>
            <a:r>
              <a:rPr lang="nb-NO" sz="3400" dirty="0" smtClean="0">
                <a:solidFill>
                  <a:srgbClr val="FF0000"/>
                </a:solidFill>
              </a:rPr>
              <a:t> </a:t>
            </a:r>
            <a:endParaRPr lang="nb-NO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 flipH="1">
            <a:off x="785786" y="4786322"/>
            <a:ext cx="8001055" cy="1571636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63500">
            <a:noFill/>
            <a:miter lim="800000"/>
            <a:headEnd/>
            <a:tailEnd/>
          </a:ln>
          <a:effectLst>
            <a:outerShdw dist="381000" dir="10800000" algn="ctr" rotWithShape="0">
              <a:srgbClr val="FF0000">
                <a:alpha val="50000"/>
              </a:srgbClr>
            </a:outerShdw>
          </a:effectLst>
        </p:spPr>
        <p:txBody>
          <a:bodyPr vert="horz" wrap="square" lIns="457200" tIns="228600" rIns="228600" bIns="9144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nb-NO" b="1" strike="sngStrike" dirty="0" err="1" smtClean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  <a:ea typeface="Arial" pitchFamily="34" charset="0"/>
                <a:cs typeface="Arial" pitchFamily="34" charset="0"/>
              </a:rPr>
              <a:t>Jørand</a:t>
            </a:r>
            <a:r>
              <a:rPr lang="nb-NO" b="1" strike="sngStrike" dirty="0" smtClean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  <a:ea typeface="Arial" pitchFamily="34" charset="0"/>
                <a:cs typeface="Arial" pitchFamily="34" charset="0"/>
              </a:rPr>
              <a:t>, Kjetil, Thomas,  Otto, Tommy, Trond Olsen, Espen, Martin, Andreas, Willy og </a:t>
            </a:r>
            <a:r>
              <a:rPr lang="nb-NO" b="1" strike="sngStrike" dirty="0" err="1" smtClean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  <a:ea typeface="Arial" pitchFamily="34" charset="0"/>
                <a:cs typeface="Arial" pitchFamily="34" charset="0"/>
              </a:rPr>
              <a:t>Gez</a:t>
            </a:r>
            <a:endParaRPr kumimoji="0" lang="nb-NO" b="1" i="0" u="none" strike="sng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Bookman Old Style" pitchFamily="18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b-NO" sz="2200" b="1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Bookman Old Style" pitchFamily="18" charset="0"/>
                <a:ea typeface="Arial" pitchFamily="34" charset="0"/>
                <a:cs typeface="Arial" pitchFamily="34" charset="0"/>
              </a:rPr>
              <a:t>Strømlinger..?</a:t>
            </a:r>
            <a:endParaRPr kumimoji="0" lang="nb-NO" sz="2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5929354" cy="928670"/>
          </a:xfrm>
        </p:spPr>
        <p:txBody>
          <a:bodyPr>
            <a:normAutofit/>
          </a:bodyPr>
          <a:lstStyle/>
          <a:p>
            <a:pPr algn="l"/>
            <a:r>
              <a:rPr lang="nb-NO" dirty="0" smtClean="0">
                <a:solidFill>
                  <a:srgbClr val="FF0000"/>
                </a:solidFill>
                <a:latin typeface="Old English Text MT" pitchFamily="66" charset="0"/>
              </a:rPr>
              <a:t>Hvordan få folk på kamp?</a:t>
            </a:r>
            <a:endParaRPr lang="nb-NO" dirty="0">
              <a:solidFill>
                <a:srgbClr val="FF0000"/>
              </a:solidFill>
              <a:latin typeface="Old English Text MT" pitchFamily="66" charset="0"/>
            </a:endParaRPr>
          </a:p>
        </p:txBody>
      </p:sp>
      <p:pic>
        <p:nvPicPr>
          <p:cNvPr id="10" name="Bilde 9" descr="SG ny-logo-farger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571480"/>
            <a:ext cx="991043" cy="71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Bilde 10" descr="AL 09"/>
          <p:cNvPicPr/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7048" t="22295" r="53304" b="18361"/>
          <a:stretch>
            <a:fillRect/>
          </a:stretch>
        </p:blipFill>
        <p:spPr bwMode="auto">
          <a:xfrm>
            <a:off x="7929586" y="571480"/>
            <a:ext cx="78581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Undertittel 2"/>
          <p:cNvSpPr>
            <a:spLocks noGrp="1"/>
          </p:cNvSpPr>
          <p:nvPr>
            <p:ph type="subTitle" idx="1"/>
          </p:nvPr>
        </p:nvSpPr>
        <p:spPr>
          <a:xfrm>
            <a:off x="428596" y="1500174"/>
            <a:ext cx="8286808" cy="2214578"/>
          </a:xfrm>
        </p:spPr>
        <p:txBody>
          <a:bodyPr>
            <a:normAutofit fontScale="85000" lnSpcReduction="20000"/>
          </a:bodyPr>
          <a:lstStyle/>
          <a:p>
            <a:pPr marL="550926" lvl="0" indent="-514350" algn="l"/>
            <a:r>
              <a:rPr lang="nb-NO" sz="3400" dirty="0" smtClean="0">
                <a:solidFill>
                  <a:srgbClr val="FF0000"/>
                </a:solidFill>
              </a:rPr>
              <a:t>Når og hvorfor kommer folk?</a:t>
            </a:r>
          </a:p>
          <a:p>
            <a:pPr marL="550926" indent="-514350" algn="l"/>
            <a:endParaRPr lang="nb-NO" sz="3400" dirty="0" smtClean="0">
              <a:solidFill>
                <a:srgbClr val="FF0000"/>
              </a:solidFill>
            </a:endParaRPr>
          </a:p>
          <a:p>
            <a:pPr marL="550926" lvl="0" indent="-514350" algn="l"/>
            <a:r>
              <a:rPr lang="nb-NO" sz="3400" dirty="0" smtClean="0">
                <a:solidFill>
                  <a:srgbClr val="FF0000"/>
                </a:solidFill>
              </a:rPr>
              <a:t>Markedsføring av kampene / SG</a:t>
            </a:r>
          </a:p>
          <a:p>
            <a:pPr marL="550926" indent="-514350" algn="l"/>
            <a:endParaRPr lang="nb-NO" sz="3400" dirty="0" smtClean="0">
              <a:solidFill>
                <a:srgbClr val="FF0000"/>
              </a:solidFill>
            </a:endParaRPr>
          </a:p>
          <a:p>
            <a:pPr marL="550926" lvl="0" indent="-514350" algn="l"/>
            <a:r>
              <a:rPr lang="nb-NO" sz="3400" dirty="0" smtClean="0">
                <a:solidFill>
                  <a:srgbClr val="FF0000"/>
                </a:solidFill>
              </a:rPr>
              <a:t>Greyhounds / hjemmesiden etc </a:t>
            </a:r>
          </a:p>
          <a:p>
            <a:pPr marL="550926" lvl="0" indent="-514350" algn="l"/>
            <a:r>
              <a:rPr lang="nb-NO" sz="3400" dirty="0" smtClean="0">
                <a:solidFill>
                  <a:srgbClr val="FF0000"/>
                </a:solidFill>
              </a:rPr>
              <a:t> </a:t>
            </a:r>
            <a:endParaRPr lang="nb-NO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 flipH="1">
            <a:off x="857224" y="4786322"/>
            <a:ext cx="6572299" cy="1571636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63500">
            <a:noFill/>
            <a:miter lim="800000"/>
            <a:headEnd/>
            <a:tailEnd/>
          </a:ln>
          <a:effectLst>
            <a:outerShdw dist="381000" dir="10800000" algn="ctr" rotWithShape="0">
              <a:srgbClr val="FF0000">
                <a:alpha val="50000"/>
              </a:srgbClr>
            </a:outerShdw>
          </a:effectLst>
        </p:spPr>
        <p:txBody>
          <a:bodyPr vert="horz" wrap="square" lIns="457200" tIns="228600" rIns="22860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b-NO" b="1" dirty="0" smtClean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  <a:ea typeface="Arial" pitchFamily="34" charset="0"/>
                <a:cs typeface="Arial" pitchFamily="34" charset="0"/>
              </a:rPr>
              <a:t>Flest tilskuere 2009: Lillestrøm 2835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nb-NO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Bookman Old Style" pitchFamily="18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b-NO" b="1" dirty="0" smtClean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  <a:ea typeface="Arial" pitchFamily="34" charset="0"/>
                <a:cs typeface="Arial" pitchFamily="34" charset="0"/>
              </a:rPr>
              <a:t>Færrest tilskuere 2009: Skjetten 206</a:t>
            </a:r>
            <a:endParaRPr kumimoji="0" lang="nb-NO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Bilde 7" descr="C:\Users\Roland\Pictures\Pictures\Strømmen\Skjetten h 09.jpg"/>
          <p:cNvPicPr/>
          <p:nvPr/>
        </p:nvPicPr>
        <p:blipFill>
          <a:blip r:embed="rId4" cstate="print"/>
          <a:srcRect t="40259" r="25311" b="36900"/>
          <a:stretch>
            <a:fillRect/>
          </a:stretch>
        </p:blipFill>
        <p:spPr bwMode="auto">
          <a:xfrm>
            <a:off x="4500562" y="3643314"/>
            <a:ext cx="414340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de 8" descr="C:\Users\Roland\Pictures\Pictures\Strømmen publikum\2835 tilskuere2.jpg"/>
          <p:cNvPicPr/>
          <p:nvPr/>
        </p:nvPicPr>
        <p:blipFill>
          <a:blip r:embed="rId5" cstate="print"/>
          <a:srcRect t="27273"/>
          <a:stretch>
            <a:fillRect/>
          </a:stretch>
        </p:blipFill>
        <p:spPr bwMode="auto">
          <a:xfrm>
            <a:off x="571472" y="3643314"/>
            <a:ext cx="357190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6429420" cy="928670"/>
          </a:xfrm>
        </p:spPr>
        <p:txBody>
          <a:bodyPr>
            <a:normAutofit/>
          </a:bodyPr>
          <a:lstStyle/>
          <a:p>
            <a:pPr algn="l"/>
            <a:r>
              <a:rPr lang="nb-NO" dirty="0" smtClean="0">
                <a:solidFill>
                  <a:srgbClr val="FF0000"/>
                </a:solidFill>
                <a:latin typeface="Old English Text MT" pitchFamily="66" charset="0"/>
              </a:rPr>
              <a:t>www.greyhoundsweb.no</a:t>
            </a:r>
            <a:endParaRPr lang="nb-NO" dirty="0">
              <a:solidFill>
                <a:srgbClr val="FF0000"/>
              </a:solidFill>
              <a:latin typeface="Old English Text MT" pitchFamily="66" charset="0"/>
            </a:endParaRPr>
          </a:p>
        </p:txBody>
      </p:sp>
      <p:pic>
        <p:nvPicPr>
          <p:cNvPr id="10" name="Bilde 9" descr="SG ny-logo-farger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571480"/>
            <a:ext cx="991043" cy="71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Bilde 10" descr="AL 09"/>
          <p:cNvPicPr/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7048" t="22295" r="53304" b="18361"/>
          <a:stretch>
            <a:fillRect/>
          </a:stretch>
        </p:blipFill>
        <p:spPr bwMode="auto">
          <a:xfrm>
            <a:off x="7929586" y="571480"/>
            <a:ext cx="78581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Undertittel 2"/>
          <p:cNvSpPr>
            <a:spLocks noGrp="1"/>
          </p:cNvSpPr>
          <p:nvPr>
            <p:ph type="subTitle" idx="1"/>
          </p:nvPr>
        </p:nvSpPr>
        <p:spPr>
          <a:xfrm>
            <a:off x="357158" y="1285860"/>
            <a:ext cx="8286808" cy="2000264"/>
          </a:xfrm>
        </p:spPr>
        <p:txBody>
          <a:bodyPr>
            <a:normAutofit fontScale="77500" lnSpcReduction="20000"/>
          </a:bodyPr>
          <a:lstStyle/>
          <a:p>
            <a:pPr marL="550926" lvl="0" indent="-514350" algn="l"/>
            <a:r>
              <a:rPr lang="nb-NO" sz="3400" dirty="0" smtClean="0">
                <a:solidFill>
                  <a:srgbClr val="FF0000"/>
                </a:solidFill>
              </a:rPr>
              <a:t>Hva ønsker folket?</a:t>
            </a:r>
          </a:p>
          <a:p>
            <a:pPr marL="550926" indent="-514350" algn="l"/>
            <a:endParaRPr lang="nb-NO" sz="3400" dirty="0" smtClean="0">
              <a:solidFill>
                <a:srgbClr val="FF0000"/>
              </a:solidFill>
            </a:endParaRPr>
          </a:p>
          <a:p>
            <a:pPr marL="550926" lvl="0" indent="-514350" algn="l"/>
            <a:r>
              <a:rPr lang="nb-NO" sz="3400" dirty="0" smtClean="0">
                <a:solidFill>
                  <a:srgbClr val="FF0000"/>
                </a:solidFill>
              </a:rPr>
              <a:t>Flere besøkende</a:t>
            </a:r>
          </a:p>
          <a:p>
            <a:pPr marL="550926" indent="-514350" algn="l"/>
            <a:endParaRPr lang="nb-NO" sz="3400" dirty="0" smtClean="0">
              <a:solidFill>
                <a:srgbClr val="FF0000"/>
              </a:solidFill>
            </a:endParaRPr>
          </a:p>
          <a:p>
            <a:pPr marL="550926" lvl="0" indent="-514350" algn="l"/>
            <a:r>
              <a:rPr lang="nb-NO" sz="3400" dirty="0" smtClean="0">
                <a:solidFill>
                  <a:srgbClr val="FF0000"/>
                </a:solidFill>
              </a:rPr>
              <a:t>Mer engasjement </a:t>
            </a:r>
          </a:p>
          <a:p>
            <a:pPr marL="550926" lvl="0" indent="-514350" algn="l"/>
            <a:r>
              <a:rPr lang="nb-NO" sz="3400" dirty="0" smtClean="0">
                <a:solidFill>
                  <a:srgbClr val="FF0000"/>
                </a:solidFill>
              </a:rPr>
              <a:t> </a:t>
            </a:r>
            <a:endParaRPr lang="nb-NO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 flipH="1">
            <a:off x="714348" y="4857760"/>
            <a:ext cx="5357852" cy="1571636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63500">
            <a:noFill/>
            <a:miter lim="800000"/>
            <a:headEnd/>
            <a:tailEnd/>
          </a:ln>
          <a:effectLst>
            <a:outerShdw dist="381000" dir="10800000" algn="ctr" rotWithShape="0">
              <a:srgbClr val="FF0000">
                <a:alpha val="50000"/>
              </a:srgbClr>
            </a:outerShdw>
          </a:effectLst>
        </p:spPr>
        <p:txBody>
          <a:bodyPr vert="horz" wrap="square" lIns="457200" tIns="228600" rIns="22860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b-NO" sz="1600" b="1" dirty="0" smtClean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  <a:ea typeface="Arial" pitchFamily="34" charset="0"/>
                <a:cs typeface="Arial" pitchFamily="34" charset="0"/>
              </a:rPr>
              <a:t>Drøyt 200 unike besøkende i en vanlig uke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b-NO" sz="1600" b="1" dirty="0" smtClean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  <a:ea typeface="Arial" pitchFamily="34" charset="0"/>
                <a:cs typeface="Arial" pitchFamily="34" charset="0"/>
              </a:rPr>
              <a:t>Opprykksuka: 305 unike besøkende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b-NO" sz="1600" b="1" dirty="0" smtClean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  <a:ea typeface="Arial" pitchFamily="34" charset="0"/>
                <a:cs typeface="Arial" pitchFamily="34" charset="0"/>
              </a:rPr>
              <a:t>Torsdag 28. mai: 202 unike besøkende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nb-NO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Bookman Old Style" pitchFamily="18" charset="0"/>
              <a:ea typeface="Arial" pitchFamily="34" charset="0"/>
              <a:cs typeface="Arial" pitchFamily="34" charset="0"/>
            </a:endParaRPr>
          </a:p>
        </p:txBody>
      </p:sp>
      <p:sp>
        <p:nvSpPr>
          <p:cNvPr id="8" name="Undertittel 2"/>
          <p:cNvSpPr txBox="1">
            <a:spLocks/>
          </p:cNvSpPr>
          <p:nvPr/>
        </p:nvSpPr>
        <p:spPr>
          <a:xfrm>
            <a:off x="357158" y="3214686"/>
            <a:ext cx="8286808" cy="928694"/>
          </a:xfrm>
          <a:prstGeom prst="rect">
            <a:avLst/>
          </a:prstGeom>
        </p:spPr>
        <p:txBody>
          <a:bodyPr vert="horz" lIns="182880" tIns="0">
            <a:normAutofit fontScale="62500" lnSpcReduction="20000"/>
          </a:bodyPr>
          <a:lstStyle/>
          <a:p>
            <a:pPr marL="550926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nb-NO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Fjesbok, twitter, DM</a:t>
            </a:r>
          </a:p>
          <a:p>
            <a:pPr marL="550926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nb-NO" sz="3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50926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nb-NO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shade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e 8" descr="C:\Users\Roland\Pictures\Pictures\Strømmen\Logo_nettside_200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071942"/>
            <a:ext cx="5689282" cy="918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 flipH="1">
            <a:off x="6643702" y="3929066"/>
            <a:ext cx="2000264" cy="2000264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63500">
            <a:noFill/>
            <a:miter lim="800000"/>
            <a:headEnd/>
            <a:tailEnd/>
          </a:ln>
          <a:effectLst>
            <a:outerShdw dist="381000" dir="10800000" algn="ctr" rotWithShape="0">
              <a:srgbClr val="FF0000">
                <a:alpha val="50000"/>
              </a:srgbClr>
            </a:outerShdw>
          </a:effectLst>
        </p:spPr>
        <p:txBody>
          <a:bodyPr vert="horz" wrap="square" lIns="457200" tIns="228600" rIns="22860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b-NO" sz="2400" b="1" dirty="0" smtClean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  <a:ea typeface="Arial" pitchFamily="34" charset="0"/>
                <a:cs typeface="Arial" pitchFamily="34" charset="0"/>
              </a:rPr>
              <a:t>Mest søkte spiller?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nb-NO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Bookman Old Style" pitchFamily="18" charset="0"/>
              <a:ea typeface="Arial" pitchFamily="34" charset="0"/>
              <a:cs typeface="Arial" pitchFamily="34" charset="0"/>
            </a:endParaRPr>
          </a:p>
        </p:txBody>
      </p:sp>
      <p:pic>
        <p:nvPicPr>
          <p:cNvPr id="13" name="Bilde 12" descr="C:\Users\Roland\Pictures\Pictures\Strømmen\forum.jpg"/>
          <p:cNvPicPr/>
          <p:nvPr/>
        </p:nvPicPr>
        <p:blipFill>
          <a:blip r:embed="rId5" cstate="print"/>
          <a:srcRect l="23161"/>
          <a:stretch>
            <a:fillRect/>
          </a:stretch>
        </p:blipFill>
        <p:spPr bwMode="auto">
          <a:xfrm>
            <a:off x="6786578" y="4071942"/>
            <a:ext cx="178595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Bilde 13" descr="C:\Users\Roland\Pictures\Pictures\Strømmen\forum.jpg"/>
          <p:cNvPicPr/>
          <p:nvPr/>
        </p:nvPicPr>
        <p:blipFill>
          <a:blip r:embed="rId5" cstate="print">
            <a:lum bright="-20000"/>
          </a:blip>
          <a:srcRect l="23161" b="83708"/>
          <a:stretch>
            <a:fillRect/>
          </a:stretch>
        </p:blipFill>
        <p:spPr bwMode="auto">
          <a:xfrm>
            <a:off x="6215042" y="2857496"/>
            <a:ext cx="2928958" cy="85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6500858" cy="928670"/>
          </a:xfrm>
        </p:spPr>
        <p:txBody>
          <a:bodyPr>
            <a:normAutofit fontScale="90000"/>
          </a:bodyPr>
          <a:lstStyle/>
          <a:p>
            <a:pPr algn="l"/>
            <a:r>
              <a:rPr lang="nb-NO" dirty="0" smtClean="0">
                <a:solidFill>
                  <a:srgbClr val="FF0000"/>
                </a:solidFill>
                <a:latin typeface="Old English Text MT" pitchFamily="66" charset="0"/>
              </a:rPr>
              <a:t>Mer engasjement på tribunen</a:t>
            </a:r>
            <a:endParaRPr lang="nb-NO" dirty="0">
              <a:solidFill>
                <a:srgbClr val="FF0000"/>
              </a:solidFill>
              <a:latin typeface="Old English Text MT" pitchFamily="66" charset="0"/>
            </a:endParaRPr>
          </a:p>
        </p:txBody>
      </p:sp>
      <p:pic>
        <p:nvPicPr>
          <p:cNvPr id="10" name="Bilde 9" descr="SG ny-logo-farger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571480"/>
            <a:ext cx="991043" cy="71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Bilde 10" descr="AL 09"/>
          <p:cNvPicPr/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7048" t="22295" r="53304" b="18361"/>
          <a:stretch>
            <a:fillRect/>
          </a:stretch>
        </p:blipFill>
        <p:spPr bwMode="auto">
          <a:xfrm>
            <a:off x="7929586" y="571480"/>
            <a:ext cx="78581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Undertittel 2"/>
          <p:cNvSpPr>
            <a:spLocks noGrp="1"/>
          </p:cNvSpPr>
          <p:nvPr>
            <p:ph type="subTitle" idx="1"/>
          </p:nvPr>
        </p:nvSpPr>
        <p:spPr>
          <a:xfrm>
            <a:off x="357158" y="1428736"/>
            <a:ext cx="8286808" cy="2214578"/>
          </a:xfrm>
        </p:spPr>
        <p:txBody>
          <a:bodyPr>
            <a:normAutofit fontScale="85000" lnSpcReduction="20000"/>
          </a:bodyPr>
          <a:lstStyle/>
          <a:p>
            <a:pPr marL="550926" lvl="0" indent="-514350" algn="l"/>
            <a:r>
              <a:rPr lang="nb-NO" sz="3400" dirty="0" smtClean="0">
                <a:solidFill>
                  <a:srgbClr val="FF0000"/>
                </a:solidFill>
              </a:rPr>
              <a:t>Når engasjerer du deg?</a:t>
            </a:r>
          </a:p>
          <a:p>
            <a:pPr marL="550926" indent="-514350" algn="l"/>
            <a:endParaRPr lang="nb-NO" sz="3400" dirty="0" smtClean="0">
              <a:solidFill>
                <a:srgbClr val="FF0000"/>
              </a:solidFill>
            </a:endParaRPr>
          </a:p>
          <a:p>
            <a:pPr marL="550926" lvl="0" indent="-514350" algn="l"/>
            <a:r>
              <a:rPr lang="nb-NO" sz="3400" dirty="0" smtClean="0">
                <a:solidFill>
                  <a:srgbClr val="FF0000"/>
                </a:solidFill>
              </a:rPr>
              <a:t>Hvordan?</a:t>
            </a:r>
          </a:p>
          <a:p>
            <a:pPr marL="550926" indent="-514350" algn="l"/>
            <a:endParaRPr lang="nb-NO" sz="3400" dirty="0" smtClean="0">
              <a:solidFill>
                <a:srgbClr val="FF0000"/>
              </a:solidFill>
            </a:endParaRPr>
          </a:p>
          <a:p>
            <a:pPr marL="550926" lvl="0" indent="-514350" algn="l"/>
            <a:r>
              <a:rPr lang="nb-NO" sz="3400" dirty="0" smtClean="0">
                <a:solidFill>
                  <a:srgbClr val="FF0000"/>
                </a:solidFill>
              </a:rPr>
              <a:t> </a:t>
            </a:r>
          </a:p>
          <a:p>
            <a:pPr marL="550926" lvl="0" indent="-514350" algn="l"/>
            <a:r>
              <a:rPr lang="nb-NO" sz="3400" dirty="0" smtClean="0">
                <a:solidFill>
                  <a:srgbClr val="FF0000"/>
                </a:solidFill>
              </a:rPr>
              <a:t> </a:t>
            </a:r>
            <a:endParaRPr lang="nb-NO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 flipH="1">
            <a:off x="857224" y="4786322"/>
            <a:ext cx="6572299" cy="1571636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63500">
            <a:noFill/>
            <a:miter lim="800000"/>
            <a:headEnd/>
            <a:tailEnd/>
          </a:ln>
          <a:effectLst>
            <a:outerShdw dist="381000" dir="10800000" algn="ctr" rotWithShape="0">
              <a:srgbClr val="FF0000">
                <a:alpha val="50000"/>
              </a:srgbClr>
            </a:outerShdw>
          </a:effectLst>
        </p:spPr>
        <p:txBody>
          <a:bodyPr vert="horz" wrap="square" lIns="457200" tIns="228600" rIns="22860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nb-NO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Bookman Old Style" pitchFamily="18" charset="0"/>
              <a:ea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nb-NO" b="1" dirty="0" smtClean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  <a:ea typeface="Arial" pitchFamily="34" charset="0"/>
                <a:cs typeface="Arial" pitchFamily="34" charset="0"/>
              </a:rPr>
              <a:t>Alternativene til 2,1 i promille er å foretrekke, men kanskje ikke Loffens alternativ…</a:t>
            </a:r>
          </a:p>
        </p:txBody>
      </p:sp>
      <p:pic>
        <p:nvPicPr>
          <p:cNvPr id="8" name="Bilde 7" descr="C:\Users\Roland\Pictures\Pictures\Strømmen\Loffen.bmp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143116"/>
            <a:ext cx="4170371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de 8" descr="C:\Users\Roland\Pictures\Pictures\Strømmen\Loffen og Bård.bmp"/>
          <p:cNvPicPr/>
          <p:nvPr/>
        </p:nvPicPr>
        <p:blipFill>
          <a:blip r:embed="rId5" cstate="print"/>
          <a:srcRect l="6866" r="18263" b="17747"/>
          <a:stretch>
            <a:fillRect/>
          </a:stretch>
        </p:blipFill>
        <p:spPr bwMode="auto">
          <a:xfrm>
            <a:off x="5000628" y="1785926"/>
            <a:ext cx="3071834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2786050" cy="1000132"/>
          </a:xfrm>
        </p:spPr>
        <p:txBody>
          <a:bodyPr>
            <a:normAutofit/>
          </a:bodyPr>
          <a:lstStyle/>
          <a:p>
            <a:pPr algn="l"/>
            <a:r>
              <a:rPr lang="nb-NO" sz="4800" dirty="0" smtClean="0">
                <a:solidFill>
                  <a:srgbClr val="FF0000"/>
                </a:solidFill>
                <a:latin typeface="Old English Text MT" pitchFamily="66" charset="0"/>
              </a:rPr>
              <a:t>Pub</a:t>
            </a:r>
            <a:endParaRPr lang="nb-NO" sz="4800" dirty="0">
              <a:solidFill>
                <a:srgbClr val="FF0000"/>
              </a:solidFill>
              <a:latin typeface="Old English Text MT" pitchFamily="66" charset="0"/>
            </a:endParaRPr>
          </a:p>
        </p:txBody>
      </p:sp>
      <p:pic>
        <p:nvPicPr>
          <p:cNvPr id="10" name="Bilde 9" descr="SG ny-logo-farger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571480"/>
            <a:ext cx="991043" cy="71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Bilde 10" descr="AL 09"/>
          <p:cNvPicPr/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7048" t="22295" r="53304" b="18361"/>
          <a:stretch>
            <a:fillRect/>
          </a:stretch>
        </p:blipFill>
        <p:spPr bwMode="auto">
          <a:xfrm>
            <a:off x="7929586" y="571480"/>
            <a:ext cx="78581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Undertittel 2"/>
          <p:cNvSpPr>
            <a:spLocks noGrp="1"/>
          </p:cNvSpPr>
          <p:nvPr>
            <p:ph type="subTitle" idx="1"/>
          </p:nvPr>
        </p:nvSpPr>
        <p:spPr>
          <a:xfrm>
            <a:off x="428596" y="1500174"/>
            <a:ext cx="8286808" cy="2214578"/>
          </a:xfrm>
        </p:spPr>
        <p:txBody>
          <a:bodyPr>
            <a:normAutofit fontScale="85000" lnSpcReduction="20000"/>
          </a:bodyPr>
          <a:lstStyle/>
          <a:p>
            <a:pPr marL="550926" lvl="0" indent="-514350" algn="l"/>
            <a:r>
              <a:rPr lang="nb-NO" sz="3400" dirty="0" smtClean="0">
                <a:solidFill>
                  <a:srgbClr val="FF0000"/>
                </a:solidFill>
              </a:rPr>
              <a:t>Klubbens ønske?</a:t>
            </a:r>
          </a:p>
          <a:p>
            <a:pPr marL="550926" indent="-514350" algn="l"/>
            <a:endParaRPr lang="nb-NO" sz="3400" dirty="0" smtClean="0">
              <a:solidFill>
                <a:srgbClr val="FF0000"/>
              </a:solidFill>
            </a:endParaRPr>
          </a:p>
          <a:p>
            <a:pPr marL="550926" lvl="0" indent="-514350" algn="l"/>
            <a:r>
              <a:rPr lang="nb-NO" sz="3400" dirty="0" smtClean="0">
                <a:solidFill>
                  <a:srgbClr val="FF0000"/>
                </a:solidFill>
              </a:rPr>
              <a:t>Ditt ønske?</a:t>
            </a:r>
          </a:p>
          <a:p>
            <a:pPr marL="550926" indent="-514350" algn="l"/>
            <a:endParaRPr lang="nb-NO" sz="3400" dirty="0" smtClean="0">
              <a:solidFill>
                <a:srgbClr val="FF0000"/>
              </a:solidFill>
            </a:endParaRPr>
          </a:p>
          <a:p>
            <a:pPr marL="550926" lvl="0" indent="-514350" algn="l"/>
            <a:r>
              <a:rPr lang="nb-NO" sz="3400" dirty="0" smtClean="0">
                <a:solidFill>
                  <a:srgbClr val="FF0000"/>
                </a:solidFill>
              </a:rPr>
              <a:t>Blir det øltelt på alle kampene i Adecco? </a:t>
            </a:r>
          </a:p>
          <a:p>
            <a:pPr marL="550926" lvl="0" indent="-514350" algn="l"/>
            <a:r>
              <a:rPr lang="nb-NO" sz="3400" dirty="0" smtClean="0">
                <a:solidFill>
                  <a:srgbClr val="FF0000"/>
                </a:solidFill>
              </a:rPr>
              <a:t> </a:t>
            </a:r>
            <a:endParaRPr lang="nb-NO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 flipH="1">
            <a:off x="857220" y="4786322"/>
            <a:ext cx="7500993" cy="1571636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63500">
            <a:noFill/>
            <a:miter lim="800000"/>
            <a:headEnd/>
            <a:tailEnd/>
          </a:ln>
          <a:effectLst>
            <a:outerShdw dist="381000" dir="10800000" algn="ctr" rotWithShape="0">
              <a:srgbClr val="FF0000">
                <a:alpha val="50000"/>
              </a:srgbClr>
            </a:outerShdw>
          </a:effectLst>
        </p:spPr>
        <p:txBody>
          <a:bodyPr vert="horz" wrap="square" lIns="457200" tIns="228600" rIns="22860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nb-NO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Bookman Old Style" pitchFamily="18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b-NO" b="1" dirty="0" smtClean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  <a:ea typeface="Arial" pitchFamily="34" charset="0"/>
                <a:cs typeface="Arial" pitchFamily="34" charset="0"/>
              </a:rPr>
              <a:t>Betyr det mye hvor du sparer seks spenn pr halvliter..?</a:t>
            </a:r>
            <a:endParaRPr kumimoji="0" lang="nb-NO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pfpNRgK_ZTBIk3JM:" descr="http://t0.gstatic.com/images?q=tbn:pNRgK_ZTBIk3JM%3Ahttp://www.aperitif.no/images/91756/Haandbryggeriet-Glass-250b.jpg"/>
          <p:cNvPicPr/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214942" y="500042"/>
            <a:ext cx="127032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497</TotalTime>
  <Words>827</Words>
  <Application>Microsoft Office PowerPoint</Application>
  <PresentationFormat>Skjermfremvisning (4:3)</PresentationFormat>
  <Paragraphs>288</Paragraphs>
  <Slides>18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18</vt:i4>
      </vt:variant>
    </vt:vector>
  </HeadingPairs>
  <TitlesOfParts>
    <vt:vector size="19" baseType="lpstr">
      <vt:lpstr>Aspekt</vt:lpstr>
      <vt:lpstr>Lysbilde 1</vt:lpstr>
      <vt:lpstr>Dagsorden</vt:lpstr>
      <vt:lpstr>Praktisk</vt:lpstr>
      <vt:lpstr>Per Nygren – usjenert og usensurert</vt:lpstr>
      <vt:lpstr>Stallen</vt:lpstr>
      <vt:lpstr>Hvordan få folk på kamp?</vt:lpstr>
      <vt:lpstr>www.greyhoundsweb.no</vt:lpstr>
      <vt:lpstr>Mer engasjement på tribunen</vt:lpstr>
      <vt:lpstr>Pub</vt:lpstr>
      <vt:lpstr>Sette farge på tribunene</vt:lpstr>
      <vt:lpstr>Sette farge på tribunene</vt:lpstr>
      <vt:lpstr>Sett farge på tribunene</vt:lpstr>
      <vt:lpstr>Sett farge på tribunene</vt:lpstr>
      <vt:lpstr>Turer til bortekamper</vt:lpstr>
      <vt:lpstr>Annet</vt:lpstr>
      <vt:lpstr>Terminlista</vt:lpstr>
      <vt:lpstr>2010 - Petter Larsen - 2010</vt:lpstr>
      <vt:lpstr>Da er vi klare for vårt 99. år – hva blir jubileumspresenten?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N</dc:creator>
  <cp:lastModifiedBy>Roland Sannes</cp:lastModifiedBy>
  <cp:revision>54</cp:revision>
  <cp:lastPrinted>2010-01-20T19:55:20Z</cp:lastPrinted>
  <dcterms:created xsi:type="dcterms:W3CDTF">2010-01-19T02:48:46Z</dcterms:created>
  <dcterms:modified xsi:type="dcterms:W3CDTF">2010-02-06T19:21:18Z</dcterms:modified>
</cp:coreProperties>
</file>